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803" r:id="rId1"/>
  </p:sldMasterIdLst>
  <p:notesMasterIdLst>
    <p:notesMasterId r:id="rId82"/>
  </p:notesMasterIdLst>
  <p:handoutMasterIdLst>
    <p:handoutMasterId r:id="rId83"/>
  </p:handoutMasterIdLst>
  <p:sldIdLst>
    <p:sldId id="667" r:id="rId2"/>
    <p:sldId id="586" r:id="rId3"/>
    <p:sldId id="622" r:id="rId4"/>
    <p:sldId id="612" r:id="rId5"/>
    <p:sldId id="614" r:id="rId6"/>
    <p:sldId id="615" r:id="rId7"/>
    <p:sldId id="617" r:id="rId8"/>
    <p:sldId id="685" r:id="rId9"/>
    <p:sldId id="619" r:id="rId10"/>
    <p:sldId id="764" r:id="rId11"/>
    <p:sldId id="618" r:id="rId12"/>
    <p:sldId id="624" r:id="rId13"/>
    <p:sldId id="625" r:id="rId14"/>
    <p:sldId id="626" r:id="rId15"/>
    <p:sldId id="627" r:id="rId16"/>
    <p:sldId id="628" r:id="rId17"/>
    <p:sldId id="629" r:id="rId18"/>
    <p:sldId id="630" r:id="rId19"/>
    <p:sldId id="728" r:id="rId20"/>
    <p:sldId id="633" r:id="rId21"/>
    <p:sldId id="634" r:id="rId22"/>
    <p:sldId id="635" r:id="rId23"/>
    <p:sldId id="732" r:id="rId24"/>
    <p:sldId id="688" r:id="rId25"/>
    <p:sldId id="730" r:id="rId26"/>
    <p:sldId id="733" r:id="rId27"/>
    <p:sldId id="641" r:id="rId28"/>
    <p:sldId id="734" r:id="rId29"/>
    <p:sldId id="642" r:id="rId30"/>
    <p:sldId id="643" r:id="rId31"/>
    <p:sldId id="645" r:id="rId32"/>
    <p:sldId id="735" r:id="rId33"/>
    <p:sldId id="646" r:id="rId34"/>
    <p:sldId id="647" r:id="rId35"/>
    <p:sldId id="649" r:id="rId36"/>
    <p:sldId id="650" r:id="rId37"/>
    <p:sldId id="651" r:id="rId38"/>
    <p:sldId id="652" r:id="rId39"/>
    <p:sldId id="653" r:id="rId40"/>
    <p:sldId id="736" r:id="rId41"/>
    <p:sldId id="737" r:id="rId42"/>
    <p:sldId id="738" r:id="rId43"/>
    <p:sldId id="739" r:id="rId44"/>
    <p:sldId id="740" r:id="rId45"/>
    <p:sldId id="741" r:id="rId46"/>
    <p:sldId id="742" r:id="rId47"/>
    <p:sldId id="656" r:id="rId48"/>
    <p:sldId id="657" r:id="rId49"/>
    <p:sldId id="659" r:id="rId50"/>
    <p:sldId id="660" r:id="rId51"/>
    <p:sldId id="661" r:id="rId52"/>
    <p:sldId id="662" r:id="rId53"/>
    <p:sldId id="743" r:id="rId54"/>
    <p:sldId id="744" r:id="rId55"/>
    <p:sldId id="746" r:id="rId56"/>
    <p:sldId id="745" r:id="rId57"/>
    <p:sldId id="749" r:id="rId58"/>
    <p:sldId id="748" r:id="rId59"/>
    <p:sldId id="747" r:id="rId60"/>
    <p:sldId id="750" r:id="rId61"/>
    <p:sldId id="751" r:id="rId62"/>
    <p:sldId id="678" r:id="rId63"/>
    <p:sldId id="664" r:id="rId64"/>
    <p:sldId id="665" r:id="rId65"/>
    <p:sldId id="755" r:id="rId66"/>
    <p:sldId id="754" r:id="rId67"/>
    <p:sldId id="753" r:id="rId68"/>
    <p:sldId id="752" r:id="rId69"/>
    <p:sldId id="668" r:id="rId70"/>
    <p:sldId id="671" r:id="rId71"/>
    <p:sldId id="673" r:id="rId72"/>
    <p:sldId id="674" r:id="rId73"/>
    <p:sldId id="756" r:id="rId74"/>
    <p:sldId id="757" r:id="rId75"/>
    <p:sldId id="758" r:id="rId76"/>
    <p:sldId id="731" r:id="rId77"/>
    <p:sldId id="759" r:id="rId78"/>
    <p:sldId id="763" r:id="rId79"/>
    <p:sldId id="762" r:id="rId80"/>
    <p:sldId id="761" r:id="rId8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84"/>
      <p:bold r:id="rId85"/>
    </p:embeddedFont>
    <p:embeddedFont>
      <p:font typeface="Century Gothic" panose="020B0502020202020204" pitchFamily="34" charset="0"/>
      <p:regular r:id="rId86"/>
      <p:bold r:id="rId87"/>
      <p:italic r:id="rId88"/>
      <p:boldItalic r:id="rId89"/>
    </p:embeddedFont>
    <p:embeddedFont>
      <p:font typeface="Wingdings 2" panose="05020102010507070707" pitchFamily="18" charset="2"/>
      <p:regular r:id="rId90"/>
    </p:embeddedFont>
    <p:embeddedFont>
      <p:font typeface="함초롬돋움" panose="020B0604000101010101" pitchFamily="50" charset="-127"/>
      <p:regular r:id="rId91"/>
      <p:bold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onsolas" panose="020B0609020204030204" pitchFamily="49" charset="0"/>
      <p:regular r:id="rId97"/>
      <p:bold r:id="rId98"/>
      <p:italic r:id="rId99"/>
      <p:boldItalic r:id="rId100"/>
    </p:embeddedFont>
    <p:embeddedFont>
      <p:font typeface="HY강M" panose="020B0600000101010101" charset="-127"/>
      <p:regular r:id="rId101"/>
    </p:embeddedFont>
    <p:embeddedFont>
      <p:font typeface="Georgia" panose="02040502050405020303" pitchFamily="18" charset="0"/>
      <p:regular r:id="rId102"/>
      <p:bold r:id="rId103"/>
      <p:italic r:id="rId104"/>
      <p:boldItalic r:id="rId10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00FF"/>
    <a:srgbClr val="33CCFF"/>
    <a:srgbClr val="3399FF"/>
    <a:srgbClr val="CCECFF"/>
    <a:srgbClr val="006600"/>
    <a:srgbClr val="E5F6E4"/>
    <a:srgbClr val="99CC00"/>
    <a:srgbClr val="FFFF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1" autoAdjust="0"/>
    <p:restoredTop sz="79095" autoAdjust="0"/>
  </p:normalViewPr>
  <p:slideViewPr>
    <p:cSldViewPr>
      <p:cViewPr varScale="1">
        <p:scale>
          <a:sx n="86" d="100"/>
          <a:sy n="86" d="100"/>
        </p:scale>
        <p:origin x="234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431"/>
    </p:cViewPr>
  </p:sorterViewPr>
  <p:notesViewPr>
    <p:cSldViewPr>
      <p:cViewPr varScale="1">
        <p:scale>
          <a:sx n="69" d="100"/>
          <a:sy n="69" d="100"/>
        </p:scale>
        <p:origin x="3444" y="6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9.fntdata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0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C76498-8CA1-4171-A443-3FE2D44BE850}" type="doc">
      <dgm:prSet loTypeId="urn:microsoft.com/office/officeart/2005/8/layout/process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126E1B6-CB31-4E13-A836-9ED6A71CD6A6}">
      <dgm:prSet phldrT="[텍스트]"/>
      <dgm:spPr>
        <a:noFill/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ko-KR" altLang="en-US" b="1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파이썬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프로그램으로 </a:t>
          </a:r>
          <a:r>
            <a:rPr lang="en-US" altLang="ko-KR" b="1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selenium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에게 특정 </a:t>
          </a:r>
          <a:r>
            <a:rPr lang="ko-KR" altLang="en-US" b="1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웹페이지를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  <a:r>
            <a:rPr lang="ko-KR" altLang="en-US" b="1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크롤링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시킨다</a:t>
          </a:r>
          <a:endParaRPr lang="ko-KR" altLang="en-US" sz="2000" b="1" dirty="0">
            <a:highlight>
              <a:srgbClr val="FFFF00"/>
            </a:highlight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2845679F-A690-4111-A255-D13099668A10}" type="parTrans" cxnId="{D0BE685B-C16F-4C81-96DB-3AC84398BCE4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90D9F2EA-954C-443F-87BA-2AB0A49A848E}" type="sibTrans" cxnId="{D0BE685B-C16F-4C81-96DB-3AC84398BCE4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E1A85B26-D044-47B9-9737-F96C697635F0}">
      <dgm:prSet phldrT="[텍스트]"/>
      <dgm:spPr>
        <a:noFill/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en-US" altLang="ko-KR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Selenium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은 사람이 지정해 준 </a:t>
          </a:r>
          <a:r>
            <a:rPr lang="ko-KR" altLang="ko-KR" b="1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웹드라이버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을 실행</a:t>
          </a:r>
          <a:r>
            <a:rPr lang="ko-KR" altLang="en-US" sz="2000" b="1" dirty="0">
              <a:highlight>
                <a:srgbClr val="FFFF00"/>
              </a:highlight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</a:p>
      </dgm:t>
    </dgm:pt>
    <dgm:pt modelId="{F722330F-2BCD-4822-94CE-7FCA089415DF}" type="parTrans" cxnId="{81C94158-04C4-4BE7-90C8-60CBCEBF6214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0FA3F0C8-0B17-454A-AA47-32898B951EAF}" type="sibTrans" cxnId="{81C94158-04C4-4BE7-90C8-60CBCEBF6214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11D58A78-8F42-449E-81F9-3BBEBDEE6404}">
      <dgm:prSet phldrT="[텍스트]"/>
      <dgm:spPr>
        <a:noFill/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ko-KR" altLang="en-US" b="1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웹페이지를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  <a:r>
            <a:rPr lang="en-US" altLang="ko-KR" b="1" dirty="0">
              <a:solidFill>
                <a:srgbClr val="FF66FF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html </a:t>
          </a:r>
          <a:r>
            <a:rPr lang="ko-KR" altLang="en-US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소스코드 형태로 가져온다</a:t>
          </a:r>
        </a:p>
      </dgm:t>
    </dgm:pt>
    <dgm:pt modelId="{691D61B6-6282-40B8-8CB2-3C2972C42C2D}" type="parTrans" cxnId="{8BC99E92-048A-4FDF-9AF3-D201A5DECACC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67C0045B-B158-497F-B383-7E37CAD8FE0A}" type="sibTrans" cxnId="{8BC99E92-048A-4FDF-9AF3-D201A5DECACC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5AD49850-FF32-42FA-AB58-258C607C8DCC}">
      <dgm:prSet/>
      <dgm:spPr>
        <a:noFill/>
        <a:ln>
          <a:solidFill>
            <a:srgbClr val="00B050"/>
          </a:solidFill>
        </a:ln>
      </dgm:spPr>
      <dgm:t>
        <a:bodyPr/>
        <a:lstStyle/>
        <a:p>
          <a:pPr latinLnBrk="1"/>
          <a:r>
            <a:rPr lang="en-US" altLang="ko-KR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html </a:t>
          </a:r>
          <a:r>
            <a:rPr lang="ko-KR" altLang="en-US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소스코드에서 </a:t>
          </a:r>
          <a:r>
            <a:rPr lang="en-US" altLang="ko-KR" b="1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beautiful soup</a:t>
          </a:r>
          <a:r>
            <a:rPr lang="ko-KR" altLang="en-US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을 이용하여 원하는 데이터 검색</a:t>
          </a:r>
          <a:r>
            <a:rPr lang="ko-KR" altLang="en-US" b="1" dirty="0">
              <a:solidFill>
                <a:srgbClr val="002060"/>
              </a:solidFill>
              <a:highlight>
                <a:srgbClr val="FFFF00"/>
              </a:highlight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</a:p>
      </dgm:t>
    </dgm:pt>
    <dgm:pt modelId="{7072489F-B2DB-4471-B2F6-8DAD7BE11ACA}" type="parTrans" cxnId="{8A0E9608-6928-4F18-A4F6-FFA0EC3061D5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228AD90D-1799-4B30-9203-8DF2B4C651AA}" type="sibTrans" cxnId="{8A0E9608-6928-4F18-A4F6-FFA0EC3061D5}">
      <dgm:prSet/>
      <dgm:spPr/>
      <dgm:t>
        <a:bodyPr/>
        <a:lstStyle/>
        <a:p>
          <a:pPr latinLnBrk="1"/>
          <a:endParaRPr lang="ko-KR" altLang="en-US"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gm:t>
    </dgm:pt>
    <dgm:pt modelId="{875A3E7E-C3B0-4227-BAB1-D4144C6C4D34}" type="pres">
      <dgm:prSet presAssocID="{56C76498-8CA1-4171-A443-3FE2D44BE8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88202F-65EF-4361-BA29-4FD5529BE4DC}" type="pres">
      <dgm:prSet presAssocID="{5AD49850-FF32-42FA-AB58-258C607C8DCC}" presName="boxAndChildren" presStyleCnt="0"/>
      <dgm:spPr/>
    </dgm:pt>
    <dgm:pt modelId="{0EE0EA07-ECD0-4B5D-91CC-0712B14221EE}" type="pres">
      <dgm:prSet presAssocID="{5AD49850-FF32-42FA-AB58-258C607C8DCC}" presName="parentTextBox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67A3A782-F720-41B9-AF24-1583C13D7635}" type="pres">
      <dgm:prSet presAssocID="{67C0045B-B158-497F-B383-7E37CAD8FE0A}" presName="sp" presStyleCnt="0"/>
      <dgm:spPr/>
    </dgm:pt>
    <dgm:pt modelId="{82D8D30F-A346-4D75-A07D-44BF9E69D8A4}" type="pres">
      <dgm:prSet presAssocID="{11D58A78-8F42-449E-81F9-3BBEBDEE6404}" presName="arrowAndChildren" presStyleCnt="0"/>
      <dgm:spPr/>
    </dgm:pt>
    <dgm:pt modelId="{9B0B0403-1364-42D8-BACA-59ED83BB1FD7}" type="pres">
      <dgm:prSet presAssocID="{11D58A78-8F42-449E-81F9-3BBEBDEE6404}" presName="parentTextArrow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1F2EE32-EEDC-4AB4-975E-0544D4EB32D5}" type="pres">
      <dgm:prSet presAssocID="{0FA3F0C8-0B17-454A-AA47-32898B951EAF}" presName="sp" presStyleCnt="0"/>
      <dgm:spPr/>
    </dgm:pt>
    <dgm:pt modelId="{3CE9FEC0-635C-45CF-AB14-B9089C7537E5}" type="pres">
      <dgm:prSet presAssocID="{E1A85B26-D044-47B9-9737-F96C697635F0}" presName="arrowAndChildren" presStyleCnt="0"/>
      <dgm:spPr/>
    </dgm:pt>
    <dgm:pt modelId="{9204735A-3F48-4168-BE8A-874D61DE534E}" type="pres">
      <dgm:prSet presAssocID="{E1A85B26-D044-47B9-9737-F96C697635F0}" presName="parentTextArrow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B8EDA36-349C-4056-A794-52EA09497283}" type="pres">
      <dgm:prSet presAssocID="{90D9F2EA-954C-443F-87BA-2AB0A49A848E}" presName="sp" presStyleCnt="0"/>
      <dgm:spPr/>
    </dgm:pt>
    <dgm:pt modelId="{84F5CB21-1996-4549-AA21-92179F091A9F}" type="pres">
      <dgm:prSet presAssocID="{A126E1B6-CB31-4E13-A836-9ED6A71CD6A6}" presName="arrowAndChildren" presStyleCnt="0"/>
      <dgm:spPr/>
    </dgm:pt>
    <dgm:pt modelId="{1F7DA11D-F2B3-442A-A579-0EB47AB46751}" type="pres">
      <dgm:prSet presAssocID="{A126E1B6-CB31-4E13-A836-9ED6A71CD6A6}" presName="parentTextArrow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81C94158-04C4-4BE7-90C8-60CBCEBF6214}" srcId="{56C76498-8CA1-4171-A443-3FE2D44BE850}" destId="{E1A85B26-D044-47B9-9737-F96C697635F0}" srcOrd="1" destOrd="0" parTransId="{F722330F-2BCD-4822-94CE-7FCA089415DF}" sibTransId="{0FA3F0C8-0B17-454A-AA47-32898B951EAF}"/>
    <dgm:cxn modelId="{AA194977-D369-4320-8495-CA5248F0D02F}" type="presOf" srcId="{11D58A78-8F42-449E-81F9-3BBEBDEE6404}" destId="{9B0B0403-1364-42D8-BACA-59ED83BB1FD7}" srcOrd="0" destOrd="0" presId="urn:microsoft.com/office/officeart/2005/8/layout/process4"/>
    <dgm:cxn modelId="{D0BE685B-C16F-4C81-96DB-3AC84398BCE4}" srcId="{56C76498-8CA1-4171-A443-3FE2D44BE850}" destId="{A126E1B6-CB31-4E13-A836-9ED6A71CD6A6}" srcOrd="0" destOrd="0" parTransId="{2845679F-A690-4111-A255-D13099668A10}" sibTransId="{90D9F2EA-954C-443F-87BA-2AB0A49A848E}"/>
    <dgm:cxn modelId="{6F20007D-7F43-4834-BA2A-05970977E2B9}" type="presOf" srcId="{E1A85B26-D044-47B9-9737-F96C697635F0}" destId="{9204735A-3F48-4168-BE8A-874D61DE534E}" srcOrd="0" destOrd="0" presId="urn:microsoft.com/office/officeart/2005/8/layout/process4"/>
    <dgm:cxn modelId="{6D6EAA37-51F6-4A8B-8BFE-49167F7F4B6F}" type="presOf" srcId="{A126E1B6-CB31-4E13-A836-9ED6A71CD6A6}" destId="{1F7DA11D-F2B3-442A-A579-0EB47AB46751}" srcOrd="0" destOrd="0" presId="urn:microsoft.com/office/officeart/2005/8/layout/process4"/>
    <dgm:cxn modelId="{8A0E9608-6928-4F18-A4F6-FFA0EC3061D5}" srcId="{56C76498-8CA1-4171-A443-3FE2D44BE850}" destId="{5AD49850-FF32-42FA-AB58-258C607C8DCC}" srcOrd="3" destOrd="0" parTransId="{7072489F-B2DB-4471-B2F6-8DAD7BE11ACA}" sibTransId="{228AD90D-1799-4B30-9203-8DF2B4C651AA}"/>
    <dgm:cxn modelId="{C19B9D3A-5DF2-4793-9F05-EE9D75923C35}" type="presOf" srcId="{5AD49850-FF32-42FA-AB58-258C607C8DCC}" destId="{0EE0EA07-ECD0-4B5D-91CC-0712B14221EE}" srcOrd="0" destOrd="0" presId="urn:microsoft.com/office/officeart/2005/8/layout/process4"/>
    <dgm:cxn modelId="{BAF95FEB-AE64-4059-8F73-8848AD61643C}" type="presOf" srcId="{56C76498-8CA1-4171-A443-3FE2D44BE850}" destId="{875A3E7E-C3B0-4227-BAB1-D4144C6C4D34}" srcOrd="0" destOrd="0" presId="urn:microsoft.com/office/officeart/2005/8/layout/process4"/>
    <dgm:cxn modelId="{8BC99E92-048A-4FDF-9AF3-D201A5DECACC}" srcId="{56C76498-8CA1-4171-A443-3FE2D44BE850}" destId="{11D58A78-8F42-449E-81F9-3BBEBDEE6404}" srcOrd="2" destOrd="0" parTransId="{691D61B6-6282-40B8-8CB2-3C2972C42C2D}" sibTransId="{67C0045B-B158-497F-B383-7E37CAD8FE0A}"/>
    <dgm:cxn modelId="{DD1CB2FE-2116-450B-81E2-8E2B0320E8D0}" type="presParOf" srcId="{875A3E7E-C3B0-4227-BAB1-D4144C6C4D34}" destId="{9288202F-65EF-4361-BA29-4FD5529BE4DC}" srcOrd="0" destOrd="0" presId="urn:microsoft.com/office/officeart/2005/8/layout/process4"/>
    <dgm:cxn modelId="{1A296D56-1168-4330-B4C0-C35AD35082E9}" type="presParOf" srcId="{9288202F-65EF-4361-BA29-4FD5529BE4DC}" destId="{0EE0EA07-ECD0-4B5D-91CC-0712B14221EE}" srcOrd="0" destOrd="0" presId="urn:microsoft.com/office/officeart/2005/8/layout/process4"/>
    <dgm:cxn modelId="{8BB9CC7E-6245-4FCB-A931-B143920E7218}" type="presParOf" srcId="{875A3E7E-C3B0-4227-BAB1-D4144C6C4D34}" destId="{67A3A782-F720-41B9-AF24-1583C13D7635}" srcOrd="1" destOrd="0" presId="urn:microsoft.com/office/officeart/2005/8/layout/process4"/>
    <dgm:cxn modelId="{217B60C5-9C55-4559-9C0A-0574D9D10EDC}" type="presParOf" srcId="{875A3E7E-C3B0-4227-BAB1-D4144C6C4D34}" destId="{82D8D30F-A346-4D75-A07D-44BF9E69D8A4}" srcOrd="2" destOrd="0" presId="urn:microsoft.com/office/officeart/2005/8/layout/process4"/>
    <dgm:cxn modelId="{AEACA848-2C6F-4E76-BEF1-007FACE46E2B}" type="presParOf" srcId="{82D8D30F-A346-4D75-A07D-44BF9E69D8A4}" destId="{9B0B0403-1364-42D8-BACA-59ED83BB1FD7}" srcOrd="0" destOrd="0" presId="urn:microsoft.com/office/officeart/2005/8/layout/process4"/>
    <dgm:cxn modelId="{432C0F0D-7B70-4677-B7B7-CC6A6A865B80}" type="presParOf" srcId="{875A3E7E-C3B0-4227-BAB1-D4144C6C4D34}" destId="{41F2EE32-EEDC-4AB4-975E-0544D4EB32D5}" srcOrd="3" destOrd="0" presId="urn:microsoft.com/office/officeart/2005/8/layout/process4"/>
    <dgm:cxn modelId="{6543960E-E07D-484C-9B9F-ACDB98830F4A}" type="presParOf" srcId="{875A3E7E-C3B0-4227-BAB1-D4144C6C4D34}" destId="{3CE9FEC0-635C-45CF-AB14-B9089C7537E5}" srcOrd="4" destOrd="0" presId="urn:microsoft.com/office/officeart/2005/8/layout/process4"/>
    <dgm:cxn modelId="{9F65DC96-7B3D-4E5B-AC4C-64C3B88A8C72}" type="presParOf" srcId="{3CE9FEC0-635C-45CF-AB14-B9089C7537E5}" destId="{9204735A-3F48-4168-BE8A-874D61DE534E}" srcOrd="0" destOrd="0" presId="urn:microsoft.com/office/officeart/2005/8/layout/process4"/>
    <dgm:cxn modelId="{1E812E92-3838-452E-BB50-640ECEF34FAD}" type="presParOf" srcId="{875A3E7E-C3B0-4227-BAB1-D4144C6C4D34}" destId="{AB8EDA36-349C-4056-A794-52EA09497283}" srcOrd="5" destOrd="0" presId="urn:microsoft.com/office/officeart/2005/8/layout/process4"/>
    <dgm:cxn modelId="{8FFC2AFF-E6C0-406D-8ABC-BB129D38E9CB}" type="presParOf" srcId="{875A3E7E-C3B0-4227-BAB1-D4144C6C4D34}" destId="{84F5CB21-1996-4549-AA21-92179F091A9F}" srcOrd="6" destOrd="0" presId="urn:microsoft.com/office/officeart/2005/8/layout/process4"/>
    <dgm:cxn modelId="{4DFBA0A1-0AF7-4414-BE26-7D473E1288EB}" type="presParOf" srcId="{84F5CB21-1996-4549-AA21-92179F091A9F}" destId="{1F7DA11D-F2B3-442A-A579-0EB47AB46751}" srcOrd="0" destOrd="0" presId="urn:microsoft.com/office/officeart/2005/8/layout/process4"/>
  </dgm:cxnLst>
  <dgm:bg>
    <a:noFill/>
  </dgm:bg>
  <dgm:whole>
    <a:ln>
      <a:solidFill>
        <a:srgbClr val="0070C0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0EA07-ECD0-4B5D-91CC-0712B14221EE}">
      <dsp:nvSpPr>
        <dsp:cNvPr id="0" name=""/>
        <dsp:cNvSpPr/>
      </dsp:nvSpPr>
      <dsp:spPr>
        <a:xfrm>
          <a:off x="0" y="3543729"/>
          <a:ext cx="8568952" cy="775281"/>
        </a:xfrm>
        <a:prstGeom prst="rect">
          <a:avLst/>
        </a:prstGeom>
        <a:noFill/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b="1" kern="1200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html </a:t>
          </a:r>
          <a:r>
            <a:rPr lang="ko-KR" altLang="en-US" sz="2200" b="1" kern="1200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소스코드에서 </a:t>
          </a:r>
          <a:r>
            <a:rPr lang="en-US" altLang="ko-KR" sz="2200" b="1" kern="1200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beautiful soup</a:t>
          </a:r>
          <a:r>
            <a:rPr lang="ko-KR" altLang="en-US" sz="2200" b="1" kern="1200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을 이용하여 원하는 데이터 검색</a:t>
          </a:r>
          <a:r>
            <a:rPr lang="ko-KR" altLang="en-US" sz="2200" b="1" kern="1200" dirty="0">
              <a:solidFill>
                <a:srgbClr val="002060"/>
              </a:solidFill>
              <a:highlight>
                <a:srgbClr val="FFFF00"/>
              </a:highlight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</a:p>
      </dsp:txBody>
      <dsp:txXfrm>
        <a:off x="0" y="3543729"/>
        <a:ext cx="8568952" cy="775281"/>
      </dsp:txXfrm>
    </dsp:sp>
    <dsp:sp modelId="{9B0B0403-1364-42D8-BACA-59ED83BB1FD7}">
      <dsp:nvSpPr>
        <dsp:cNvPr id="0" name=""/>
        <dsp:cNvSpPr/>
      </dsp:nvSpPr>
      <dsp:spPr>
        <a:xfrm rot="10800000">
          <a:off x="0" y="2362976"/>
          <a:ext cx="8568952" cy="1192382"/>
        </a:xfrm>
        <a:prstGeom prst="upArrowCallout">
          <a:avLst/>
        </a:pr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b="1" kern="1200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웹페이지를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  <a:r>
            <a:rPr lang="en-US" altLang="ko-KR" sz="2200" b="1" kern="1200" dirty="0">
              <a:solidFill>
                <a:srgbClr val="FF66FF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html 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소스코드 형태로 가져온다</a:t>
          </a:r>
        </a:p>
      </dsp:txBody>
      <dsp:txXfrm rot="10800000">
        <a:off x="0" y="2362976"/>
        <a:ext cx="8568952" cy="774774"/>
      </dsp:txXfrm>
    </dsp:sp>
    <dsp:sp modelId="{9204735A-3F48-4168-BE8A-874D61DE534E}">
      <dsp:nvSpPr>
        <dsp:cNvPr id="0" name=""/>
        <dsp:cNvSpPr/>
      </dsp:nvSpPr>
      <dsp:spPr>
        <a:xfrm rot="10800000">
          <a:off x="0" y="1182222"/>
          <a:ext cx="8568952" cy="1192382"/>
        </a:xfrm>
        <a:prstGeom prst="upArrowCallout">
          <a:avLst/>
        </a:pr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Selenium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은 사람이 지정해 준 </a:t>
          </a:r>
          <a:r>
            <a:rPr lang="ko-KR" altLang="ko-KR" sz="2200" b="1" kern="1200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웹드라이버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을 실행</a:t>
          </a:r>
          <a:r>
            <a:rPr lang="ko-KR" altLang="en-US" sz="2200" b="1" kern="1200" dirty="0">
              <a:highlight>
                <a:srgbClr val="FFFF00"/>
              </a:highlight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</a:p>
      </dsp:txBody>
      <dsp:txXfrm rot="10800000">
        <a:off x="0" y="1182222"/>
        <a:ext cx="8568952" cy="774774"/>
      </dsp:txXfrm>
    </dsp:sp>
    <dsp:sp modelId="{1F7DA11D-F2B3-442A-A579-0EB47AB46751}">
      <dsp:nvSpPr>
        <dsp:cNvPr id="0" name=""/>
        <dsp:cNvSpPr/>
      </dsp:nvSpPr>
      <dsp:spPr>
        <a:xfrm rot="10800000">
          <a:off x="0" y="1468"/>
          <a:ext cx="8568952" cy="1192382"/>
        </a:xfrm>
        <a:prstGeom prst="upArrowCallout">
          <a:avLst/>
        </a:pr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b="1" kern="1200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파이썬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프로그램으로 </a:t>
          </a:r>
          <a:r>
            <a:rPr lang="en-US" altLang="ko-KR" sz="2200" b="1" kern="1200" dirty="0">
              <a:solidFill>
                <a:srgbClr val="C0000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selenium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에게 특정 </a:t>
          </a:r>
          <a:r>
            <a:rPr lang="ko-KR" altLang="en-US" sz="2200" b="1" kern="1200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웹페이지를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</a:t>
          </a:r>
          <a:r>
            <a:rPr lang="ko-KR" altLang="en-US" sz="2200" b="1" kern="1200" dirty="0" err="1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크롤링</a:t>
          </a:r>
          <a:r>
            <a:rPr lang="ko-KR" altLang="en-US" sz="2200" b="1" kern="1200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rPr>
            <a:t> 시킨다</a:t>
          </a:r>
          <a:endParaRPr lang="ko-KR" altLang="en-US" sz="2200" b="1" kern="1200" dirty="0">
            <a:highlight>
              <a:srgbClr val="FFFF00"/>
            </a:highlight>
            <a:latin typeface="함초롬돋움" panose="020B0604000101010101" pitchFamily="34" charset="-128"/>
            <a:ea typeface="함초롬돋움" panose="020B0604000101010101" pitchFamily="34" charset="-128"/>
            <a:cs typeface="함초롬돋움" panose="020B0604000101010101" pitchFamily="34" charset="-128"/>
          </a:endParaRPr>
        </a:p>
      </dsp:txBody>
      <dsp:txXfrm rot="10800000">
        <a:off x="0" y="1468"/>
        <a:ext cx="8568952" cy="774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D21AB-A5AC-9845-BD7C-A87D61F1C2B8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F812C-48A0-8648-9871-D4E55626E9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25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F755E-45ED-4465-A28F-05D98412588B}" type="datetimeFigureOut">
              <a:rPr lang="ko-KR" altLang="en-US" smtClean="0"/>
              <a:pPr/>
              <a:t>2024-10-08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9E4AC-A0E8-4663-85FD-752957980F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93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42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02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48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95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82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05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48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43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76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439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43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90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99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17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307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74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62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11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06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74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3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5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28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29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06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71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90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30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60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98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91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01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310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338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74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39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180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648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13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21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87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636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7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80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514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88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52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326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99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302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9864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481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622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00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8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956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217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40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643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9101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310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462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160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521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4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456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777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77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810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015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966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423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790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99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596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9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693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311" y="3311264"/>
            <a:ext cx="7847283" cy="621792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3800" b="1" kern="1200" baseline="0">
                <a:solidFill>
                  <a:schemeClr val="tx2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제목 스타일 편집</a:t>
            </a:r>
            <a:endParaRPr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251520" y="2693702"/>
            <a:ext cx="86409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520" y="1876001"/>
            <a:ext cx="8500123" cy="538055"/>
          </a:xfrm>
        </p:spPr>
        <p:txBody>
          <a:bodyPr/>
          <a:lstStyle>
            <a:lvl1pPr>
              <a:defRPr sz="5000"/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21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4168321" y="6505940"/>
            <a:ext cx="467544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707936"/>
            <a:ext cx="9071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271746" y="850201"/>
            <a:ext cx="8260694" cy="5531125"/>
          </a:xfrm>
        </p:spPr>
        <p:txBody>
          <a:bodyPr/>
          <a:lstStyle>
            <a:lvl1pPr>
              <a:lnSpc>
                <a:spcPct val="130000"/>
              </a:lnSpc>
              <a:buClr>
                <a:srgbClr val="006600"/>
              </a:buClr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1746" y="70965"/>
            <a:ext cx="5092342" cy="538055"/>
          </a:xfrm>
        </p:spPr>
        <p:txBody>
          <a:bodyPr/>
          <a:lstStyle>
            <a:lvl1pPr>
              <a:defRPr>
                <a:solidFill>
                  <a:srgbClr val="0066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159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4168321" y="6505940"/>
            <a:ext cx="467544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2D79BCC-0497-4042-A35F-9BB3A4B0E5A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D50BD74-2568-4551-BCCB-9539A75A29E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3399B2E-D746-4085-B509-22446696F3A1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5CF11DA-1DD0-4D13-A6DD-78584D5E010A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4B07FD1-9DC7-4F5D-B243-5C63BE926C9B}"/>
              </a:ext>
            </a:extLst>
          </p:cNvPr>
          <p:cNvSpPr/>
          <p:nvPr/>
        </p:nvSpPr>
        <p:spPr>
          <a:xfrm>
            <a:off x="8550186" y="535705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707936"/>
            <a:ext cx="907199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271746" y="850201"/>
            <a:ext cx="8260694" cy="5531125"/>
          </a:xfrm>
        </p:spPr>
        <p:txBody>
          <a:bodyPr/>
          <a:lstStyle>
            <a:lvl1pPr marL="457200" indent="-457200">
              <a:lnSpc>
                <a:spcPct val="130000"/>
              </a:lnSpc>
              <a:buClr>
                <a:srgbClr val="006600"/>
              </a:buClr>
              <a:buFont typeface="+mj-lt"/>
              <a:buAutoNum type="arabicPeriod"/>
              <a:defRPr b="1"/>
            </a:lvl1pPr>
            <a:lvl2pPr>
              <a:lnSpc>
                <a:spcPct val="130000"/>
              </a:lnSpc>
              <a:defRPr b="1"/>
            </a:lvl2pPr>
            <a:lvl3pPr>
              <a:lnSpc>
                <a:spcPct val="130000"/>
              </a:lnSpc>
              <a:defRPr b="1"/>
            </a:lvl3pPr>
            <a:lvl4pPr>
              <a:lnSpc>
                <a:spcPct val="130000"/>
              </a:lnSpc>
              <a:defRPr b="1"/>
            </a:lvl4pPr>
            <a:lvl5pPr>
              <a:lnSpc>
                <a:spcPct val="130000"/>
              </a:lnSpc>
              <a:defRPr b="1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1746" y="18211"/>
            <a:ext cx="5092342" cy="53805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8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4168321" y="6505940"/>
            <a:ext cx="467544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2D79BCC-0497-4042-A35F-9BB3A4B0E5A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D50BD74-2568-4551-BCCB-9539A75A29E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3399B2E-D746-4085-B509-22446696F3A1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5CF11DA-1DD0-4D13-A6DD-78584D5E010A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4B07FD1-9DC7-4F5D-B243-5C63BE926C9B}"/>
              </a:ext>
            </a:extLst>
          </p:cNvPr>
          <p:cNvSpPr/>
          <p:nvPr/>
        </p:nvSpPr>
        <p:spPr>
          <a:xfrm>
            <a:off x="8550186" y="535705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707936"/>
            <a:ext cx="907199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271746" y="850201"/>
            <a:ext cx="8260694" cy="2434783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1746" y="70965"/>
            <a:ext cx="5092342" cy="53805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271746" y="3762132"/>
            <a:ext cx="8260694" cy="2498570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pic>
        <p:nvPicPr>
          <p:cNvPr id="20" name="그림 19" descr="화면 캡처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31" y="260648"/>
            <a:ext cx="1825313" cy="32343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40" y="249211"/>
            <a:ext cx="959824" cy="3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1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4168321" y="6505940"/>
            <a:ext cx="467544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2D79BCC-0497-4042-A35F-9BB3A4B0E5A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D50BD74-2568-4551-BCCB-9539A75A29E2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3399B2E-D746-4085-B509-22446696F3A1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5CF11DA-1DD0-4D13-A6DD-78584D5E010A}"/>
              </a:ext>
            </a:extLst>
          </p:cNvPr>
          <p:cNvSpPr/>
          <p:nvPr/>
        </p:nvSpPr>
        <p:spPr>
          <a:xfrm>
            <a:off x="8532440" y="563920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4B07FD1-9DC7-4F5D-B243-5C63BE926C9B}"/>
              </a:ext>
            </a:extLst>
          </p:cNvPr>
          <p:cNvSpPr/>
          <p:nvPr/>
        </p:nvSpPr>
        <p:spPr>
          <a:xfrm>
            <a:off x="8550186" y="535705"/>
            <a:ext cx="539552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707936"/>
            <a:ext cx="907199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271746" y="850201"/>
            <a:ext cx="8260694" cy="1498679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1746" y="70965"/>
            <a:ext cx="5092342" cy="53805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271746" y="2636912"/>
            <a:ext cx="8260694" cy="151216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71746" y="4437112"/>
            <a:ext cx="8260694" cy="151216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dirty="0"/>
          </a:p>
        </p:txBody>
      </p:sp>
      <p:pic>
        <p:nvPicPr>
          <p:cNvPr id="22" name="그림 21" descr="화면 캡처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31" y="260648"/>
            <a:ext cx="1825313" cy="3234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40" y="249211"/>
            <a:ext cx="959824" cy="3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0B085-7761-4004-8C5C-C5FA9AEA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365126"/>
            <a:ext cx="8549640" cy="954717"/>
          </a:xfrm>
        </p:spPr>
        <p:txBody>
          <a:bodyPr>
            <a:normAutofit/>
          </a:bodyPr>
          <a:lstStyle>
            <a:lvl1pPr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FB300-2EA2-425A-97E4-A4F85751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1414732"/>
            <a:ext cx="8549640" cy="4762231"/>
          </a:xfrm>
        </p:spPr>
        <p:txBody>
          <a:bodyPr>
            <a:normAutofit/>
          </a:bodyPr>
          <a:lstStyle>
            <a:lvl1pPr marL="257175" indent="-257175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800" b="1"/>
            </a:lvl1pPr>
            <a:lvl2pPr marL="601266" indent="-258366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  <a:defRPr sz="1500"/>
            </a:lvl2pPr>
            <a:lvl3pPr>
              <a:lnSpc>
                <a:spcPct val="150000"/>
              </a:lnSpc>
              <a:defRPr sz="135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DB76B-3349-4CEE-930C-15042A6D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7180" y="6356351"/>
            <a:ext cx="2057400" cy="365125"/>
          </a:xfrm>
        </p:spPr>
        <p:txBody>
          <a:bodyPr/>
          <a:lstStyle/>
          <a:p>
            <a:fld id="{83B657EC-CECE-4833-A32D-B461E928CE30}" type="datetime1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ED5FC-C92B-447E-9389-472C04EE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B6C95D-A223-4902-9E86-E8BE8E74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1756" y="182563"/>
            <a:ext cx="2057400" cy="365125"/>
          </a:xfrm>
        </p:spPr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6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082FEA-1FE0-4583-83F0-BCC9AC50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5F9C-B4BD-438C-AE9F-385F4A279A6B}" type="datetime1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D7FB3-DEE4-4256-87F7-929BE4C2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56DE-1DD1-40A4-B2F9-E5770950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7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512" y="154641"/>
            <a:ext cx="8352928" cy="5380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764704"/>
            <a:ext cx="8784975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11888" y="6525344"/>
            <a:ext cx="1752600" cy="293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525344"/>
            <a:ext cx="6007100" cy="293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116633"/>
            <a:ext cx="360040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bg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978A2BE0-ABC3-DD4B-AC85-24681D2C8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1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20" r:id="rId2"/>
    <p:sldLayoutId id="2147483823" r:id="rId3"/>
    <p:sldLayoutId id="2147483821" r:id="rId4"/>
    <p:sldLayoutId id="2147483822" r:id="rId5"/>
    <p:sldLayoutId id="2147483824" r:id="rId6"/>
    <p:sldLayoutId id="2147483825" r:id="rId7"/>
  </p:sldLayoutIdLst>
  <p:transition spd="slow">
    <p:wipe dir="d"/>
  </p:transition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b="1" u="none" kern="1200" baseline="0">
          <a:solidFill>
            <a:schemeClr val="accent1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1pPr>
    </p:titleStyle>
    <p:bodyStyle>
      <a:lvl1pPr marL="274638" indent="-274638" algn="just" defTabSz="914400" rtl="0" eaLnBrk="1" latinLnBrk="1" hangingPunct="1">
        <a:spcBef>
          <a:spcPts val="1800"/>
        </a:spcBef>
        <a:buClr>
          <a:schemeClr val="accent1"/>
        </a:buClr>
        <a:buSzPct val="100000"/>
        <a:buFont typeface="Wingdings" pitchFamily="2" charset="2"/>
        <a:buChar char="ª"/>
        <a:defRPr sz="20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1pPr>
      <a:lvl2pPr marL="457200" indent="-228600" algn="just" defTabSz="914400" rtl="0" eaLnBrk="1" latinLnBrk="1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2pPr>
      <a:lvl3pPr marL="685800" indent="-228600" algn="just" defTabSz="914400" rtl="0" eaLnBrk="1" latinLnBrk="1" hangingPunct="1">
        <a:spcBef>
          <a:spcPts val="600"/>
        </a:spcBef>
        <a:buClr>
          <a:schemeClr val="accent1"/>
        </a:buClr>
        <a:buSzPct val="100000"/>
        <a:buFont typeface="HY강M" pitchFamily="18" charset="-127"/>
        <a:buChar char="-"/>
        <a:defRPr sz="16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3pPr>
      <a:lvl4pPr marL="914400" indent="-228600" algn="just" defTabSz="914400" rtl="0" eaLnBrk="1" latinLnBrk="1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•"/>
        <a:defRPr sz="16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4pPr>
      <a:lvl5pPr marL="1143000" indent="-228600" algn="just" defTabSz="914400" rtl="0" eaLnBrk="1" latinLnBrk="1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"/>
        <a:defRPr sz="1400" kern="1200" baseline="0">
          <a:solidFill>
            <a:schemeClr val="tx2"/>
          </a:solidFill>
          <a:latin typeface="Consolas" panose="020B0609020204030204" pitchFamily="49" charset="0"/>
          <a:ea typeface="함초롬돋움" panose="020B0604000101010101" pitchFamily="50" charset="-127"/>
          <a:cs typeface="함초롬돋움" panose="020B0604000101010101" pitchFamily="50" charset="-127"/>
        </a:defRPr>
      </a:lvl5pPr>
      <a:lvl6pPr marL="1377950" indent="-2286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1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1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3.tmp"/><Relationship Id="rId7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mp"/><Relationship Id="rId5" Type="http://schemas.openxmlformats.org/officeDocument/2006/relationships/image" Target="../media/image5.tmp"/><Relationship Id="rId4" Type="http://schemas.openxmlformats.org/officeDocument/2006/relationships/image" Target="../media/image4.tmp"/><Relationship Id="rId9" Type="http://schemas.openxmlformats.org/officeDocument/2006/relationships/image" Target="../media/image9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tm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tm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tm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7" Type="http://schemas.openxmlformats.org/officeDocument/2006/relationships/image" Target="../media/image52.tm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tmp"/><Relationship Id="rId5" Type="http://schemas.openxmlformats.org/officeDocument/2006/relationships/image" Target="../media/image57.tmp"/><Relationship Id="rId4" Type="http://schemas.openxmlformats.org/officeDocument/2006/relationships/image" Target="../media/image5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tmp"/><Relationship Id="rId4" Type="http://schemas.openxmlformats.org/officeDocument/2006/relationships/image" Target="../media/image62.t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tmp"/><Relationship Id="rId4" Type="http://schemas.openxmlformats.org/officeDocument/2006/relationships/image" Target="../media/image62.tm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05575"/>
            <a:ext cx="466725" cy="288925"/>
          </a:xfrm>
        </p:spPr>
        <p:txBody>
          <a:bodyPr/>
          <a:lstStyle/>
          <a:p>
            <a:fld id="{978A2BE0-ABC3-DD4B-AC85-24681D2C805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7A52A97C-9AC6-4EF8-9382-D42FBDF7A389}"/>
              </a:ext>
            </a:extLst>
          </p:cNvPr>
          <p:cNvSpPr txBox="1">
            <a:spLocks/>
          </p:cNvSpPr>
          <p:nvPr/>
        </p:nvSpPr>
        <p:spPr>
          <a:xfrm>
            <a:off x="403920" y="1916832"/>
            <a:ext cx="8500123" cy="5380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50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   </a:t>
            </a:r>
            <a:r>
              <a:rPr lang="ko-KR" altLang="en-US" dirty="0" err="1" smtClean="0">
                <a:solidFill>
                  <a:srgbClr val="002060"/>
                </a:solidFill>
                <a:latin typeface="함초롬돋움" panose="020B0604000101010101" pitchFamily="50" charset="-127"/>
              </a:rPr>
              <a:t>웹</a:t>
            </a:r>
            <a:r>
              <a:rPr lang="ko-KR" altLang="en-US" dirty="0" err="1" smtClean="0">
                <a:solidFill>
                  <a:srgbClr val="FFC000"/>
                </a:solidFill>
                <a:latin typeface="함초롬돋움" panose="020B0604000101010101" pitchFamily="50" charset="-127"/>
              </a:rPr>
              <a:t>크</a:t>
            </a:r>
            <a:r>
              <a:rPr lang="ko-KR" altLang="en-US" dirty="0" err="1" smtClean="0">
                <a:solidFill>
                  <a:srgbClr val="00B0F0"/>
                </a:solidFill>
                <a:latin typeface="함초롬돋움" panose="020B0604000101010101" pitchFamily="50" charset="-127"/>
              </a:rPr>
              <a:t>롤</a:t>
            </a:r>
            <a:r>
              <a:rPr lang="ko-KR" altLang="en-US" dirty="0" err="1" smtClean="0">
                <a:solidFill>
                  <a:srgbClr val="FF66FF"/>
                </a:solidFill>
                <a:latin typeface="함초롬돋움" panose="020B0604000101010101" pitchFamily="50" charset="-127"/>
              </a:rPr>
              <a:t>링</a:t>
            </a:r>
            <a:endParaRPr lang="ko-KR" altLang="en-US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7A52A97C-9AC6-4EF8-9382-D42FBDF7A389}"/>
              </a:ext>
            </a:extLst>
          </p:cNvPr>
          <p:cNvSpPr txBox="1">
            <a:spLocks/>
          </p:cNvSpPr>
          <p:nvPr/>
        </p:nvSpPr>
        <p:spPr>
          <a:xfrm>
            <a:off x="403920" y="3861048"/>
            <a:ext cx="8272536" cy="235649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50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sz="2800" dirty="0" err="1" smtClean="0">
                <a:solidFill>
                  <a:srgbClr val="0070C0"/>
                </a:solidFill>
                <a:latin typeface="함초롬돋움" panose="020B0604000101010101" pitchFamily="50" charset="-127"/>
              </a:rPr>
              <a:t>웹</a:t>
            </a:r>
            <a:r>
              <a:rPr lang="ko-KR" altLang="en-US" sz="2800" dirty="0" err="1" smtClean="0">
                <a:solidFill>
                  <a:srgbClr val="FFC000"/>
                </a:solidFill>
                <a:latin typeface="함초롬돋움" panose="020B0604000101010101" pitchFamily="50" charset="-127"/>
              </a:rPr>
              <a:t>크</a:t>
            </a:r>
            <a:r>
              <a:rPr lang="ko-KR" altLang="en-US" sz="2800" dirty="0" err="1" smtClean="0">
                <a:solidFill>
                  <a:srgbClr val="00B0F0"/>
                </a:solidFill>
                <a:latin typeface="함초롬돋움" panose="020B0604000101010101" pitchFamily="50" charset="-127"/>
              </a:rPr>
              <a:t>롤</a:t>
            </a:r>
            <a:r>
              <a:rPr lang="ko-KR" altLang="en-US" sz="2800" dirty="0" err="1" smtClean="0">
                <a:solidFill>
                  <a:srgbClr val="FF66FF"/>
                </a:solidFill>
                <a:latin typeface="함초롬돋움" panose="020B0604000101010101" pitchFamily="50" charset="-127"/>
              </a:rPr>
              <a:t>링</a:t>
            </a:r>
            <a:r>
              <a:rPr lang="en-US" altLang="ko-KR" sz="2800" dirty="0" smtClean="0">
                <a:solidFill>
                  <a:srgbClr val="006600"/>
                </a:solidFill>
                <a:latin typeface="함초롬돋움" panose="020B0604000101010101" pitchFamily="50" charset="-127"/>
              </a:rPr>
              <a:t> : </a:t>
            </a:r>
          </a:p>
          <a:p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웹 사이트에서 정보를 자동으로 찾아보고 추출하는 프로세스</a:t>
            </a:r>
            <a:endParaRPr lang="en-US" altLang="ko-KR" sz="2800" dirty="0" smtClean="0">
              <a:solidFill>
                <a:srgbClr val="006600"/>
              </a:solidFill>
              <a:latin typeface="함초롬돋움" panose="020B0604000101010101" pitchFamily="50" charset="-127"/>
            </a:endParaRPr>
          </a:p>
          <a:p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웹 </a:t>
            </a:r>
            <a:r>
              <a:rPr lang="ko-KR" altLang="en-US" sz="2800" dirty="0" err="1" smtClean="0">
                <a:solidFill>
                  <a:srgbClr val="002060"/>
                </a:solidFill>
                <a:latin typeface="함초롬돋움" panose="020B0604000101010101" pitchFamily="50" charset="-127"/>
              </a:rPr>
              <a:t>크롤러를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사용하여 웹 페이지를 체계적으로 탐색하고 링크를 따라 가면 데이터를 수집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2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594"/>
    </mc:Choice>
    <mc:Fallback xmlns="">
      <p:transition advTm="875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051720" y="5301208"/>
            <a:ext cx="6408712" cy="0"/>
          </a:xfrm>
          <a:prstGeom prst="line">
            <a:avLst/>
          </a:prstGeom>
          <a:ln w="57150">
            <a:solidFill>
              <a:srgbClr val="33C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763688" y="5985669"/>
            <a:ext cx="5915025" cy="467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51435" tIns="25718" rIns="51435" bIns="25718" rtlCol="0" anchor="b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복사  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 </a:t>
            </a:r>
            <a:r>
              <a:rPr lang="en-US" altLang="ko-KR" sz="2400" b="1" dirty="0" err="1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url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에 </a:t>
            </a:r>
            <a:r>
              <a:rPr lang="ko-KR" altLang="en-US" sz="2400" b="1" dirty="0" err="1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붙여넣기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 </a:t>
            </a:r>
            <a:r>
              <a:rPr lang="ko-KR" altLang="en-US" sz="2400" b="1" dirty="0" err="1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엔터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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자동 </a:t>
            </a:r>
            <a:r>
              <a:rPr lang="ko-KR" altLang="en-US" sz="2400" b="1" dirty="0" err="1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다운로드됨</a:t>
            </a:r>
            <a:endParaRPr lang="ko-KR" altLang="en-US" sz="24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77633"/>
            <a:ext cx="8856984" cy="410273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0" y="975683"/>
            <a:ext cx="783239" cy="803900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33384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701510" y="620688"/>
            <a:ext cx="5915025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로컬디스크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C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에 </a:t>
            </a:r>
            <a:r>
              <a:rPr lang="en-US" altLang="ko-KR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Temp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폴더 만들기</a:t>
            </a:r>
            <a:endParaRPr lang="ko-KR" altLang="en-US" sz="24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138057" y="1442214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타원 9"/>
          <p:cNvSpPr/>
          <p:nvPr/>
        </p:nvSpPr>
        <p:spPr>
          <a:xfrm>
            <a:off x="717623" y="620688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27584" y="1968300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138057" y="2556705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타원 13"/>
          <p:cNvSpPr/>
          <p:nvPr/>
        </p:nvSpPr>
        <p:spPr>
          <a:xfrm>
            <a:off x="849079" y="4809417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701511" y="1969013"/>
            <a:ext cx="5915025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                             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압축풀기</a:t>
            </a:r>
            <a:endParaRPr lang="ko-KR" altLang="en-US" sz="24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48" y="1996564"/>
            <a:ext cx="2401709" cy="41256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27584" y="3212976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그림 1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09" y="3083504"/>
            <a:ext cx="6001588" cy="1148765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736348" y="4803496"/>
            <a:ext cx="5915025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로컬디스크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C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에 </a:t>
            </a:r>
            <a:r>
              <a:rPr lang="en-US" altLang="ko-KR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Temp</a:t>
            </a:r>
            <a:r>
              <a:rPr lang="en-US" altLang="ko-KR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폴더에 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4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저장하기</a:t>
            </a:r>
            <a:endParaRPr lang="ko-KR" altLang="en-US" sz="24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8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138057" y="4228442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직사각형 18"/>
          <p:cNvSpPr/>
          <p:nvPr/>
        </p:nvSpPr>
        <p:spPr>
          <a:xfrm>
            <a:off x="2771800" y="5493470"/>
            <a:ext cx="4242805" cy="1200329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다운받아 압축 풀고 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57175" indent="-257175">
              <a:buFont typeface="Wingdings" panose="05000000000000000000" pitchFamily="2" charset="2"/>
              <a:buChar char="è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chromedriver.exe</a:t>
            </a:r>
          </a:p>
          <a:p>
            <a:pPr marL="257175" indent="-257175">
              <a:buFont typeface="Wingdings" panose="05000000000000000000" pitchFamily="2" charset="2"/>
              <a:buChar char="è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Temp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폴더에 저장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73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89"/>
    </mc:Choice>
    <mc:Fallback xmlns="">
      <p:transition spd="slow" advTm="3908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 smtClean="0">
                <a:solidFill>
                  <a:srgbClr val="0070C0"/>
                </a:solidFill>
                <a:latin typeface="함초롬돋움" panose="020B0604000101010101" pitchFamily="50" charset="-127"/>
              </a:rPr>
              <a:t>웹</a:t>
            </a:r>
            <a:r>
              <a:rPr lang="ko-KR" altLang="en-US" sz="3200" dirty="0" err="1" smtClean="0">
                <a:solidFill>
                  <a:srgbClr val="FFC000"/>
                </a:solidFill>
                <a:latin typeface="함초롬돋움" panose="020B0604000101010101" pitchFamily="50" charset="-127"/>
              </a:rPr>
              <a:t>크</a:t>
            </a:r>
            <a:r>
              <a:rPr lang="ko-KR" altLang="en-US" sz="3200" dirty="0" err="1" smtClean="0">
                <a:solidFill>
                  <a:srgbClr val="00B0F0"/>
                </a:solidFill>
                <a:latin typeface="함초롬돋움" panose="020B0604000101010101" pitchFamily="50" charset="-127"/>
              </a:rPr>
              <a:t>롤</a:t>
            </a:r>
            <a:r>
              <a:rPr lang="ko-KR" altLang="en-US" sz="3200" dirty="0" err="1" smtClean="0">
                <a:solidFill>
                  <a:srgbClr val="FF66FF"/>
                </a:solidFill>
                <a:latin typeface="함초롬돋움" panose="020B0604000101010101" pitchFamily="50" charset="-127"/>
              </a:rPr>
              <a:t>링</a:t>
            </a:r>
            <a:r>
              <a:rPr lang="ko-KR" altLang="en-US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  </a:t>
            </a:r>
            <a:r>
              <a:rPr lang="ko-KR" altLang="en-US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기초</a:t>
            </a:r>
            <a:r>
              <a:rPr lang="ko-KR" altLang="en-US" sz="3200" dirty="0" smtClean="0">
                <a:solidFill>
                  <a:srgbClr val="FFC000"/>
                </a:solidFill>
              </a:rPr>
              <a:t> 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27584" y="1336741"/>
            <a:ext cx="7848872" cy="728133"/>
            <a:chOff x="827584" y="1700808"/>
            <a:chExt cx="7848872" cy="72813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364612" y="1700808"/>
              <a:ext cx="7311844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HTML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기본 구조와  다양한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HTML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태그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827584" y="1700808"/>
              <a:ext cx="619648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1</a:t>
              </a:r>
              <a:endParaRPr lang="ko-KR" altLang="en-US" sz="2400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584" y="2428528"/>
            <a:ext cx="7848872" cy="728133"/>
            <a:chOff x="827584" y="2792596"/>
            <a:chExt cx="7848872" cy="728133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364612" y="2792596"/>
              <a:ext cx="7311844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Beautiful Soup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활용 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827584" y="2792596"/>
              <a:ext cx="619648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2</a:t>
              </a:r>
              <a:endParaRPr lang="ko-KR" altLang="en-US" sz="2400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41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186"/>
    </mc:Choice>
    <mc:Fallback xmlns="">
      <p:transition advTm="6718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395536" y="187027"/>
            <a:ext cx="8549640" cy="49799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 (hypertext Markup Language)</a:t>
            </a:r>
            <a:endParaRPr lang="ko-KR" altLang="en-US" sz="3200" b="1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"/>
          <a:stretch/>
        </p:blipFill>
        <p:spPr>
          <a:xfrm>
            <a:off x="973474" y="1772816"/>
            <a:ext cx="6090210" cy="4536504"/>
          </a:xfrm>
          <a:prstGeom prst="rect">
            <a:avLst/>
          </a:prstGeom>
          <a:solidFill>
            <a:srgbClr val="669900"/>
          </a:solidFill>
          <a:ln w="19050">
            <a:solidFill>
              <a:srgbClr val="CCECFF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1335182" y="2276872"/>
            <a:ext cx="115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479198" y="6021288"/>
            <a:ext cx="115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695222" y="2852936"/>
            <a:ext cx="1152128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12051" y="3861048"/>
            <a:ext cx="1152128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95222" y="4437112"/>
            <a:ext cx="1152128" cy="0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712051" y="5517232"/>
            <a:ext cx="1152128" cy="0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724536" y="1876183"/>
            <a:ext cx="431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모든 </a:t>
            </a:r>
            <a:r>
              <a:rPr lang="en-US" altLang="ko-KR" dirty="0">
                <a:solidFill>
                  <a:srgbClr val="C00000"/>
                </a:solidFill>
              </a:rPr>
              <a:t>HTML </a:t>
            </a:r>
            <a:r>
              <a:rPr lang="ko-KR" altLang="en-US" dirty="0">
                <a:solidFill>
                  <a:srgbClr val="C00000"/>
                </a:solidFill>
              </a:rPr>
              <a:t>태그를 포함하는 최상위 태그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135382" y="2418867"/>
            <a:ext cx="40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문서에 대한 메타데이터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정보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r>
              <a:rPr lang="ko-KR" altLang="en-US" dirty="0">
                <a:solidFill>
                  <a:srgbClr val="C00000"/>
                </a:solidFill>
              </a:rPr>
              <a:t>를 </a:t>
            </a:r>
            <a:r>
              <a:rPr lang="ko-KR" altLang="en-US" dirty="0" smtClean="0">
                <a:solidFill>
                  <a:srgbClr val="C00000"/>
                </a:solidFill>
              </a:rPr>
              <a:t>포함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98769" y="3342202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제목 표시줄에 나타나는 페이지의 제목을 설정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96945" y="4041068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실제로 화면에 표시되는 내용을 담는 </a:t>
            </a:r>
            <a:r>
              <a:rPr lang="ko-KR" altLang="en-US" dirty="0" smtClean="0">
                <a:solidFill>
                  <a:srgbClr val="C00000"/>
                </a:solidFill>
              </a:rPr>
              <a:t>태그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왼쪽 중괄호 16"/>
          <p:cNvSpPr/>
          <p:nvPr/>
        </p:nvSpPr>
        <p:spPr>
          <a:xfrm>
            <a:off x="1479198" y="2492896"/>
            <a:ext cx="149595" cy="1218638"/>
          </a:xfrm>
          <a:prstGeom prst="leftBrace">
            <a:avLst/>
          </a:prstGeom>
          <a:ln>
            <a:solidFill>
              <a:srgbClr val="33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/>
          <p:cNvSpPr/>
          <p:nvPr/>
        </p:nvSpPr>
        <p:spPr>
          <a:xfrm>
            <a:off x="620681" y="1988840"/>
            <a:ext cx="360040" cy="4176464"/>
          </a:xfrm>
          <a:prstGeom prst="leftBrace">
            <a:avLst/>
          </a:prstGeom>
          <a:ln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/>
          <p:cNvSpPr/>
          <p:nvPr/>
        </p:nvSpPr>
        <p:spPr>
          <a:xfrm>
            <a:off x="1544571" y="4149080"/>
            <a:ext cx="150651" cy="1224136"/>
          </a:xfrm>
          <a:prstGeom prst="leftBrace">
            <a:avLst/>
          </a:prstGeom>
          <a:ln>
            <a:solidFill>
              <a:srgbClr val="33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45230" y="4643595"/>
            <a:ext cx="3592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단락</a:t>
            </a:r>
            <a:r>
              <a:rPr lang="en-US" altLang="ko-KR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(paragraph)</a:t>
            </a:r>
            <a:r>
              <a:rPr lang="ko-KR" altLang="en-US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정의하는 태그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7308" y="603859"/>
            <a:ext cx="8085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 페이지를 구성하는 기본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태그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tag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구성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88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39"/>
    </mc:Choice>
    <mc:Fallback xmlns="">
      <p:transition spd="slow" advTm="4953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7584" y="1409906"/>
            <a:ext cx="7704856" cy="4501232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2400" b="1" dirty="0" err="1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2400" b="1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2400" b="1" dirty="0" err="1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2400" b="1" dirty="0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HTML연습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2400" b="1" dirty="0" err="1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2400" b="1" dirty="0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>
                <a:solidFill>
                  <a:srgbClr val="33CC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2400" b="1" dirty="0" err="1">
                <a:solidFill>
                  <a:srgbClr val="33CC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2400" b="1" dirty="0">
                <a:solidFill>
                  <a:srgbClr val="33CC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24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center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홍길동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2400" b="1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left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이순신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2400" b="1" dirty="0" err="1">
                <a:solidFill>
                  <a:srgbClr val="FF66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right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유관순 &lt;/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>
                <a:solidFill>
                  <a:srgbClr val="33CC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2400" b="1" dirty="0" err="1">
                <a:solidFill>
                  <a:srgbClr val="33CC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2400" b="1" dirty="0">
                <a:solidFill>
                  <a:srgbClr val="33CC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2400" b="1" dirty="0" err="1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2400" b="1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endParaRPr lang="ko-KR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51520" y="324536"/>
            <a:ext cx="8549640" cy="7160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b="1" dirty="0" smtClean="0">
                <a:solidFill>
                  <a:srgbClr val="002060"/>
                </a:solidFill>
              </a:rPr>
              <a:t>first.py</a:t>
            </a:r>
            <a:r>
              <a:rPr lang="ko-KR" altLang="en-US" sz="3300" b="1" dirty="0" smtClean="0">
                <a:solidFill>
                  <a:srgbClr val="002060"/>
                </a:solidFill>
              </a:rPr>
              <a:t> </a:t>
            </a:r>
            <a:endParaRPr lang="ko-KR" altLang="en-US" sz="3300" b="1" dirty="0">
              <a:solidFill>
                <a:srgbClr val="002060"/>
              </a:solidFill>
            </a:endParaRPr>
          </a:p>
        </p:txBody>
      </p:sp>
      <p:sp>
        <p:nvSpPr>
          <p:cNvPr id="4" name="왼쪽 중괄호 3"/>
          <p:cNvSpPr/>
          <p:nvPr/>
        </p:nvSpPr>
        <p:spPr>
          <a:xfrm>
            <a:off x="1115616" y="2348880"/>
            <a:ext cx="144016" cy="79208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>
            <a:off x="1187624" y="3429000"/>
            <a:ext cx="144016" cy="158417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5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7"/>
    </mc:Choice>
    <mc:Fallback xmlns="">
      <p:transition spd="slow" advTm="2603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365103"/>
            <a:ext cx="7665024" cy="166716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8" name="타원 7"/>
          <p:cNvSpPr/>
          <p:nvPr/>
        </p:nvSpPr>
        <p:spPr>
          <a:xfrm>
            <a:off x="3252432" y="4478382"/>
            <a:ext cx="354584" cy="284988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889405"/>
            <a:ext cx="8817152" cy="2654573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lang="ko-KR" altLang="ko-KR" sz="28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lang="ko-KR" altLang="ko-KR" sz="28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lang="ko-KR" altLang="ko-KR" sz="28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8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8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8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800" b="1" dirty="0" err="1">
                <a:solidFill>
                  <a:srgbClr val="66009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right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8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</a:t>
            </a:r>
            <a:r>
              <a:rPr lang="ko-KR" altLang="ko-KR" sz="2800" b="1" dirty="0" err="1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800" b="1" dirty="0" smtClean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endParaRPr lang="ko-KR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652120" y="2622525"/>
            <a:ext cx="490503" cy="355607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6060" y="3138086"/>
            <a:ext cx="490503" cy="355607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29724" y="2251218"/>
            <a:ext cx="490503" cy="355607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252432" y="5056191"/>
            <a:ext cx="354584" cy="284988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179512" y="5661248"/>
            <a:ext cx="354584" cy="284988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885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20"/>
    </mc:Choice>
    <mc:Fallback xmlns="">
      <p:transition spd="slow" advTm="11302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25"/>
          <a:stretch/>
        </p:blipFill>
        <p:spPr>
          <a:xfrm>
            <a:off x="179511" y="4149081"/>
            <a:ext cx="8934295" cy="607634"/>
          </a:xfrm>
          <a:prstGeom prst="rect">
            <a:avLst/>
          </a:prstGeom>
          <a:ln w="38100">
            <a:solidFill>
              <a:srgbClr val="CCECFF"/>
            </a:solidFill>
          </a:ln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520" y="476672"/>
            <a:ext cx="8088284" cy="2408352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</a:t>
            </a:r>
            <a:r>
              <a:rPr lang="ko-KR" altLang="ko-KR" sz="2800" b="1" dirty="0" err="1">
                <a:solidFill>
                  <a:srgbClr val="FF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8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8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lang="ko-KR" altLang="ko-KR" sz="28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8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lang="ko-KR" altLang="ko-KR" sz="28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8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8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</a:t>
            </a:r>
            <a:r>
              <a:rPr lang="ko-KR" altLang="ko-KR" sz="2800" b="1" dirty="0" err="1">
                <a:solidFill>
                  <a:srgbClr val="3399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lang="ko-KR" altLang="ko-KR" sz="28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())</a:t>
            </a:r>
            <a:endParaRPr lang="en-US" altLang="ko-KR" sz="2800" b="1" dirty="0">
              <a:solidFill>
                <a:srgbClr val="08080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4"/>
          <a:stretch/>
        </p:blipFill>
        <p:spPr>
          <a:xfrm>
            <a:off x="323528" y="5125622"/>
            <a:ext cx="1440055" cy="118369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878117" y="1386507"/>
            <a:ext cx="3461687" cy="2562240"/>
          </a:xfrm>
          <a:prstGeom prst="rect">
            <a:avLst/>
          </a:prstGeom>
          <a:solidFill>
            <a:srgbClr val="FFFFFF"/>
          </a:solidFill>
          <a:ln w="57150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5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</a:t>
            </a:r>
            <a:r>
              <a:rPr lang="ko-KR" altLang="ko-KR" sz="135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HTML연습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center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홍길동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left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이순신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align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right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"&gt; 유관순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35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35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endParaRPr lang="ko-KR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79511" y="4941168"/>
            <a:ext cx="28803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275856" y="4941168"/>
            <a:ext cx="2880321" cy="0"/>
          </a:xfrm>
          <a:prstGeom prst="line">
            <a:avLst/>
          </a:prstGeom>
          <a:ln w="57150">
            <a:solidFill>
              <a:srgbClr val="99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233485" y="4941168"/>
            <a:ext cx="2880321" cy="0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7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04"/>
    </mc:Choice>
    <mc:Fallback xmlns="">
      <p:transition spd="slow" advTm="10070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8188" y="188640"/>
            <a:ext cx="1310872" cy="369332"/>
          </a:xfrm>
          <a:prstGeom prst="rect">
            <a:avLst/>
          </a:prstGeom>
          <a:solidFill>
            <a:srgbClr val="CCECFF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endParaRPr lang="ko-KR" altLang="en-US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98838" y="1196752"/>
            <a:ext cx="8553373" cy="5486117"/>
            <a:chOff x="272396" y="764704"/>
            <a:chExt cx="8553373" cy="5486117"/>
          </a:xfrm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272396" y="764704"/>
              <a:ext cx="8553373" cy="548611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html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lang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="</a:t>
              </a:r>
              <a:r>
                <a:rPr lang="ko-KR" altLang="ko-KR" sz="1600" b="1" dirty="0" err="1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ko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"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head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title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과일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title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head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body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&lt;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h1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 과일 </a:t>
              </a:r>
              <a:r>
                <a:rPr lang="ko-KR" altLang="ko-KR" sz="1600" b="1" dirty="0" err="1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소핑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목록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div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&lt;</a:t>
              </a:r>
              <a:r>
                <a:rPr lang="ko-KR" altLang="ko-KR" sz="1600" b="1" dirty="0" err="1">
                  <a:solidFill>
                    <a:srgbClr val="FF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id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='fruits1'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class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='name1'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title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='포도'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포도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    </a:t>
              </a:r>
              <a:r>
                <a:rPr lang="en-US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class</a:t>
              </a:r>
              <a:r>
                <a:rPr lang="ko-KR" altLang="ko-KR" sz="1600" b="1" dirty="0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 '</a:t>
              </a:r>
              <a:r>
                <a:rPr lang="ko-KR" altLang="ko-KR" sz="1600" b="1" dirty="0" err="1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price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3000원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    </a:t>
              </a:r>
              <a:r>
                <a:rPr lang="en-US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class</a:t>
              </a:r>
              <a:r>
                <a:rPr lang="ko-KR" altLang="ko-KR" sz="1600" b="1" dirty="0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 '</a:t>
              </a:r>
              <a:r>
                <a:rPr lang="ko-KR" altLang="ko-KR" sz="1600" b="1" dirty="0" err="1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count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10개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    </a:t>
              </a:r>
              <a:r>
                <a:rPr lang="en-US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class</a:t>
              </a:r>
              <a:r>
                <a:rPr lang="ko-KR" altLang="ko-KR" sz="1600" b="1" dirty="0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 '</a:t>
              </a:r>
              <a:r>
                <a:rPr lang="ko-KR" altLang="ko-KR" sz="1600" b="1" dirty="0" err="1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store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</a:t>
              </a:r>
              <a:r>
                <a:rPr lang="ko-KR" altLang="ko-KR" sz="1600" b="1" dirty="0" err="1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포도가게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    </a:t>
              </a:r>
              <a:r>
                <a:rPr lang="en-US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href</a:t>
              </a:r>
              <a:r>
                <a:rPr lang="ko-KR" altLang="ko-KR" sz="1600" b="1" dirty="0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 'https://www.grape.com'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grape.com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 </a:t>
              </a:r>
              <a:r>
                <a:rPr lang="en-US" altLang="ko-KR" sz="1600" b="1" dirty="0" smtClean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ko-KR" sz="1600" b="1" dirty="0" smtClean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&lt;/</a:t>
              </a:r>
              <a:r>
                <a:rPr lang="ko-KR" altLang="ko-KR" sz="1600" b="1" dirty="0" err="1">
                  <a:solidFill>
                    <a:srgbClr val="FF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div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div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&lt;</a:t>
              </a:r>
              <a:r>
                <a:rPr lang="ko-KR" altLang="ko-KR" sz="1600" b="1" dirty="0" err="1">
                  <a:solidFill>
                    <a:srgbClr val="FF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id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='fruits2'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class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='name2'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title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='사과'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사과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   </a:t>
              </a:r>
              <a:r>
                <a:rPr lang="en-US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class</a:t>
              </a:r>
              <a:r>
                <a:rPr lang="ko-KR" altLang="ko-KR" sz="1600" b="1" dirty="0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 '</a:t>
              </a:r>
              <a:r>
                <a:rPr lang="ko-KR" altLang="ko-KR" sz="1600" b="1" dirty="0" err="1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price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100원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   </a:t>
              </a:r>
              <a:r>
                <a:rPr lang="en-US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class</a:t>
              </a:r>
              <a:r>
                <a:rPr lang="ko-KR" altLang="ko-KR" sz="1600" b="1" dirty="0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 '</a:t>
              </a:r>
              <a:r>
                <a:rPr lang="ko-KR" altLang="ko-KR" sz="1600" b="1" dirty="0" err="1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count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50개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   </a:t>
              </a:r>
              <a:r>
                <a:rPr lang="en-US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class</a:t>
              </a:r>
              <a:r>
                <a:rPr lang="ko-KR" altLang="ko-KR" sz="1600" b="1" dirty="0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 '</a:t>
              </a:r>
              <a:r>
                <a:rPr lang="ko-KR" altLang="ko-KR" sz="1600" b="1" dirty="0" err="1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store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사과가게&lt;/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span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   </a:t>
              </a:r>
              <a:r>
                <a:rPr lang="en-US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</a:t>
              </a:r>
              <a:r>
                <a:rPr lang="ko-KR" altLang="ko-KR" sz="1600" b="1" dirty="0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 err="1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href</a:t>
              </a:r>
              <a:r>
                <a:rPr lang="ko-KR" altLang="ko-KR" sz="1600" b="1" dirty="0">
                  <a:solidFill>
                    <a:srgbClr val="174AD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ko-KR" sz="1600" b="1" dirty="0">
                  <a:solidFill>
                    <a:srgbClr val="067D17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= 'https://www.apple.com'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apple.com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     </a:t>
              </a:r>
              <a:r>
                <a:rPr lang="en-US" altLang="ko-KR" sz="1600" b="1" dirty="0" smtClean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</a:t>
              </a:r>
              <a:r>
                <a:rPr lang="ko-KR" altLang="ko-KR" sz="1600" b="1" dirty="0" smtClean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&lt;/</a:t>
              </a:r>
              <a:r>
                <a:rPr lang="ko-KR" altLang="ko-KR" sz="1600" b="1" dirty="0" err="1">
                  <a:solidFill>
                    <a:srgbClr val="FF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    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div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body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 </a:t>
              </a:r>
              <a:b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</a:b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&lt;/</a:t>
              </a:r>
              <a:r>
                <a:rPr lang="ko-KR" altLang="ko-KR" sz="1600" b="1" dirty="0" err="1">
                  <a:solidFill>
                    <a:srgbClr val="0033B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html</a:t>
              </a:r>
              <a:r>
                <a:rPr lang="ko-KR" altLang="ko-KR" sz="1600" b="1" dirty="0">
                  <a:solidFill>
                    <a:srgbClr val="080808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  <a:endParaRPr lang="ko-KR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19672" y="4005064"/>
              <a:ext cx="6120680" cy="1467240"/>
            </a:xfrm>
            <a:prstGeom prst="rect">
              <a:avLst/>
            </a:prstGeom>
            <a:noFill/>
            <a:ln w="38100">
              <a:solidFill>
                <a:srgbClr val="33CC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91680" y="2564904"/>
              <a:ext cx="604867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836175" y="4221088"/>
              <a:ext cx="604867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7399512" y="2145542"/>
              <a:ext cx="485335" cy="392282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7497684" y="3808923"/>
              <a:ext cx="485335" cy="392282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" name="왼쪽 중괄호 1"/>
            <p:cNvSpPr/>
            <p:nvPr/>
          </p:nvSpPr>
          <p:spPr>
            <a:xfrm>
              <a:off x="467544" y="1124744"/>
              <a:ext cx="144016" cy="576064"/>
            </a:xfrm>
            <a:prstGeom prst="leftBrac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왼쪽 중괄호 4"/>
            <p:cNvSpPr/>
            <p:nvPr/>
          </p:nvSpPr>
          <p:spPr>
            <a:xfrm>
              <a:off x="539552" y="1916832"/>
              <a:ext cx="72008" cy="3888432"/>
            </a:xfrm>
            <a:prstGeom prst="leftBrac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971600" y="2420888"/>
              <a:ext cx="72008" cy="1440160"/>
            </a:xfrm>
            <a:prstGeom prst="leftBrac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971600" y="4077072"/>
              <a:ext cx="72008" cy="1512168"/>
            </a:xfrm>
            <a:prstGeom prst="leftBrac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왼쪽 중괄호 12"/>
            <p:cNvSpPr/>
            <p:nvPr/>
          </p:nvSpPr>
          <p:spPr>
            <a:xfrm>
              <a:off x="1691680" y="2609833"/>
              <a:ext cx="144495" cy="720080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중괄호 13"/>
            <p:cNvSpPr/>
            <p:nvPr/>
          </p:nvSpPr>
          <p:spPr>
            <a:xfrm>
              <a:off x="1763927" y="4293096"/>
              <a:ext cx="72248" cy="648072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98838" y="656324"/>
            <a:ext cx="8553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https://github.com/yoon-hyosun/PA/blob/main/fruits.html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23"/>
    </mc:Choice>
    <mc:Fallback xmlns="">
      <p:transition spd="slow" advTm="6522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5830301" cy="5760640"/>
          </a:xfrm>
          <a:prstGeom prst="rect">
            <a:avLst/>
          </a:prstGeom>
          <a:solidFill>
            <a:srgbClr val="CCFFFF"/>
          </a:solidFill>
          <a:ln w="38100">
            <a:solidFill>
              <a:srgbClr val="0070C0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813628" y="2943029"/>
            <a:ext cx="4641142" cy="369332"/>
          </a:xfrm>
          <a:prstGeom prst="rect">
            <a:avLst/>
          </a:prstGeom>
          <a:solidFill>
            <a:srgbClr val="CCECFF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C:/Users/user/PycharmProjects/SW/Data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84473" y="2009640"/>
            <a:ext cx="1374543" cy="369332"/>
          </a:xfrm>
          <a:prstGeom prst="rect">
            <a:avLst/>
          </a:prstGeom>
          <a:solidFill>
            <a:srgbClr val="CCECFF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endParaRPr lang="ko-KR" altLang="en-US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7673786" y="2501867"/>
            <a:ext cx="239133" cy="386040"/>
          </a:xfrm>
          <a:prstGeom prst="downArrow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3" name="직선 연결선 2"/>
          <p:cNvCxnSpPr/>
          <p:nvPr/>
        </p:nvCxnSpPr>
        <p:spPr>
          <a:xfrm>
            <a:off x="669104" y="6227337"/>
            <a:ext cx="23468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2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31"/>
    </mc:Choice>
    <mc:Fallback xmlns="">
      <p:transition spd="slow" advTm="3683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8188" y="188640"/>
            <a:ext cx="1310872" cy="369332"/>
          </a:xfrm>
          <a:prstGeom prst="rect">
            <a:avLst/>
          </a:prstGeom>
          <a:solidFill>
            <a:srgbClr val="E5F6E4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endParaRPr lang="ko-KR" altLang="en-US" b="1" dirty="0">
              <a:solidFill>
                <a:srgbClr val="C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2396" y="764704"/>
            <a:ext cx="8553373" cy="5486117"/>
          </a:xfrm>
          <a:prstGeom prst="rect">
            <a:avLst/>
          </a:prstGeom>
          <a:solidFill>
            <a:srgbClr val="FFFFFF"/>
          </a:solidFill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="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과일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&lt;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h1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 과일 </a:t>
            </a:r>
            <a:r>
              <a:rPr lang="ko-KR" altLang="ko-KR" sz="16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소핑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목록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&lt;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='fruits1'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='name1'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='포도'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포도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price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3000원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10개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ko-KR" sz="16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포도가게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href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'https://www.grape.com'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grape.com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</a:t>
            </a:r>
            <a:r>
              <a:rPr lang="en-US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&lt;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='fruits2'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='name2'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='사과'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사과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price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100원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50개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16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사과가게&lt;/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</a:t>
            </a:r>
            <a:r>
              <a:rPr lang="en-US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href</a:t>
            </a:r>
            <a:r>
              <a:rPr lang="ko-KR" altLang="ko-KR" sz="16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'https://www.apple.com'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apple.com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</a:t>
            </a:r>
            <a:r>
              <a:rPr lang="en-US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ko-KR" sz="16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body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b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16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</a:t>
            </a:r>
            <a:r>
              <a:rPr lang="ko-KR" altLang="ko-KR" sz="16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9672" y="4005064"/>
            <a:ext cx="6120680" cy="1467240"/>
          </a:xfrm>
          <a:prstGeom prst="rect">
            <a:avLst/>
          </a:prstGeom>
          <a:noFill/>
          <a:ln w="38100">
            <a:solidFill>
              <a:srgbClr val="33C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691680" y="2564904"/>
            <a:ext cx="60486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836175" y="4221088"/>
            <a:ext cx="60486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7399512" y="2145542"/>
            <a:ext cx="485335" cy="392282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97684" y="3808923"/>
            <a:ext cx="485335" cy="392282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62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23"/>
    </mc:Choice>
    <mc:Fallback xmlns="">
      <p:transition spd="slow" advTm="6522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 smtClean="0">
                <a:solidFill>
                  <a:srgbClr val="0070C0"/>
                </a:solidFill>
                <a:latin typeface="함초롬돋움" panose="020B0604000101010101" pitchFamily="50" charset="-127"/>
              </a:rPr>
              <a:t>웹</a:t>
            </a:r>
            <a:r>
              <a:rPr lang="ko-KR" altLang="en-US" sz="3200" dirty="0" err="1" smtClean="0">
                <a:solidFill>
                  <a:srgbClr val="FFC000"/>
                </a:solidFill>
                <a:latin typeface="함초롬돋움" panose="020B0604000101010101" pitchFamily="50" charset="-127"/>
              </a:rPr>
              <a:t>크</a:t>
            </a:r>
            <a:r>
              <a:rPr lang="ko-KR" altLang="en-US" sz="3200" dirty="0" err="1" smtClean="0">
                <a:solidFill>
                  <a:srgbClr val="00B0F0"/>
                </a:solidFill>
                <a:latin typeface="함초롬돋움" panose="020B0604000101010101" pitchFamily="50" charset="-127"/>
              </a:rPr>
              <a:t>롤</a:t>
            </a:r>
            <a:r>
              <a:rPr lang="ko-KR" altLang="en-US" sz="3200" dirty="0" err="1" smtClean="0">
                <a:solidFill>
                  <a:srgbClr val="FF66FF"/>
                </a:solidFill>
                <a:latin typeface="함초롬돋움" panose="020B0604000101010101" pitchFamily="50" charset="-127"/>
              </a:rPr>
              <a:t>링</a:t>
            </a:r>
            <a:r>
              <a:rPr lang="ko-KR" altLang="en-US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함초롬돋움" panose="020B0604000101010101" pitchFamily="50" charset="-127"/>
              </a:rPr>
              <a:t>[1]</a:t>
            </a:r>
            <a:r>
              <a:rPr lang="ko-KR" altLang="en-US" sz="3200" dirty="0">
                <a:solidFill>
                  <a:srgbClr val="FFC000"/>
                </a:solidFill>
                <a:latin typeface="함초롬돋움" panose="020B0604000101010101" pitchFamily="50" charset="-127"/>
              </a:rPr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1747" y="980729"/>
            <a:ext cx="8188686" cy="5113472"/>
            <a:chOff x="569229" y="980729"/>
            <a:chExt cx="7891203" cy="5113472"/>
          </a:xfrm>
        </p:grpSpPr>
        <p:pic>
          <p:nvPicPr>
            <p:cNvPr id="7" name="그림 6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29" y="4017022"/>
              <a:ext cx="1287878" cy="59930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863" y="2110430"/>
              <a:ext cx="1510580" cy="548925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9" name="그림 8" descr="화면 캡처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863" y="2948684"/>
              <a:ext cx="1510580" cy="50454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0" name="그림 9" descr="화면 캡처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5199" y="1855714"/>
              <a:ext cx="990940" cy="2019632"/>
            </a:xfrm>
            <a:prstGeom prst="rect">
              <a:avLst/>
            </a:prstGeom>
            <a:ln w="28575">
              <a:solidFill>
                <a:srgbClr val="92D050"/>
              </a:solidFill>
            </a:ln>
          </p:spPr>
        </p:pic>
        <p:pic>
          <p:nvPicPr>
            <p:cNvPr id="11" name="그림 10" descr="화면 캡처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876"/>
            <a:stretch/>
          </p:blipFill>
          <p:spPr>
            <a:xfrm>
              <a:off x="6148361" y="980729"/>
              <a:ext cx="2312071" cy="3713613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pic>
          <p:nvPicPr>
            <p:cNvPr id="12" name="그림 11" descr="화면 캡처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209" y="4162232"/>
              <a:ext cx="3234226" cy="1931969"/>
            </a:xfrm>
            <a:prstGeom prst="rect">
              <a:avLst/>
            </a:prstGeom>
            <a:ln w="28575">
              <a:solidFill>
                <a:srgbClr val="92D050"/>
              </a:solidFill>
            </a:ln>
          </p:spPr>
        </p:pic>
        <p:pic>
          <p:nvPicPr>
            <p:cNvPr id="13" name="그림 12" descr="화면 캡처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8" t="38130" r="77494" b="49237"/>
            <a:stretch/>
          </p:blipFill>
          <p:spPr>
            <a:xfrm>
              <a:off x="1053234" y="2220789"/>
              <a:ext cx="517762" cy="1654557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>
              <a:off x="5661632" y="2273236"/>
              <a:ext cx="349633" cy="11165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 flipH="1">
              <a:off x="5670912" y="3155615"/>
              <a:ext cx="349633" cy="90684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 flipH="1">
              <a:off x="4087737" y="3155615"/>
              <a:ext cx="349633" cy="90684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오른쪽 화살표 16"/>
            <p:cNvSpPr/>
            <p:nvPr/>
          </p:nvSpPr>
          <p:spPr>
            <a:xfrm flipH="1">
              <a:off x="1857107" y="3155615"/>
              <a:ext cx="349633" cy="90684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061936" y="2273236"/>
              <a:ext cx="349633" cy="11165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1857107" y="2273236"/>
              <a:ext cx="349633" cy="11165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922244" y="1726991"/>
              <a:ext cx="239241" cy="336514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142933" y="1750479"/>
              <a:ext cx="239241" cy="336514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2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4180809" y="2735191"/>
              <a:ext cx="239241" cy="336514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3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940511" y="2714377"/>
              <a:ext cx="239241" cy="336514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4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9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186"/>
    </mc:Choice>
    <mc:Fallback xmlns="">
      <p:transition advTm="6718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84227" y="1074860"/>
            <a:ext cx="3316898" cy="593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0163" y="1019442"/>
            <a:ext cx="8627745" cy="3762568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filename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lang="ko-KR" altLang="ko-KR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endParaRPr lang="en-US" altLang="ko-KR" sz="2400" b="1" dirty="0">
              <a:solidFill>
                <a:srgbClr val="067D17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with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filename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 err="1">
                <a:solidFill>
                  <a:srgbClr val="66009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as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'p'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ko-KR" sz="2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'name2'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endParaRPr lang="en-US" altLang="ko-KR" sz="2400" b="1" dirty="0">
              <a:solidFill>
                <a:srgbClr val="08080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ko-KR" sz="2400" b="1" dirty="0" err="1">
                <a:solidFill>
                  <a:srgbClr val="66009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'fruits2'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ko-KR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0163" y="4943729"/>
            <a:ext cx="5438775" cy="133882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50" dirty="0"/>
              <a:t>&lt;p class="name2" id="fruits2" title="</a:t>
            </a:r>
            <a:r>
              <a:rPr lang="ko-KR" altLang="en-US" sz="1350" dirty="0"/>
              <a:t>사과</a:t>
            </a:r>
            <a:r>
              <a:rPr lang="en-US" altLang="ko-KR" sz="1350" dirty="0"/>
              <a:t>"&gt; </a:t>
            </a:r>
            <a:r>
              <a:rPr lang="ko-KR" altLang="en-US" sz="1350" dirty="0"/>
              <a:t>사과</a:t>
            </a:r>
          </a:p>
          <a:p>
            <a:r>
              <a:rPr lang="ko-KR" altLang="en-US" sz="1350" dirty="0"/>
              <a:t>         </a:t>
            </a:r>
            <a:r>
              <a:rPr lang="en-US" altLang="ko-KR" sz="1350" dirty="0"/>
              <a:t>&lt;span class="price"&gt; 100</a:t>
            </a:r>
            <a:r>
              <a:rPr lang="ko-KR" altLang="en-US" sz="1350" dirty="0"/>
              <a:t>원 </a:t>
            </a:r>
            <a:r>
              <a:rPr lang="en-US" altLang="ko-KR" sz="1350" dirty="0"/>
              <a:t>&lt;/span&gt;</a:t>
            </a:r>
          </a:p>
          <a:p>
            <a:r>
              <a:rPr lang="en-US" altLang="ko-KR" sz="1350" dirty="0"/>
              <a:t>         &lt;span class="count"&gt; 50</a:t>
            </a:r>
            <a:r>
              <a:rPr lang="ko-KR" altLang="en-US" sz="1350" dirty="0"/>
              <a:t>개 </a:t>
            </a:r>
            <a:r>
              <a:rPr lang="en-US" altLang="ko-KR" sz="1350" dirty="0"/>
              <a:t>&lt;/span&gt;</a:t>
            </a:r>
          </a:p>
          <a:p>
            <a:r>
              <a:rPr lang="en-US" altLang="ko-KR" sz="1350" dirty="0"/>
              <a:t>         &lt;span class="store"&gt; </a:t>
            </a:r>
            <a:r>
              <a:rPr lang="ko-KR" altLang="en-US" sz="1350" dirty="0" err="1"/>
              <a:t>사과가게</a:t>
            </a:r>
            <a:r>
              <a:rPr lang="en-US" altLang="ko-KR" sz="1350" dirty="0"/>
              <a:t>&lt;/span&gt;</a:t>
            </a:r>
          </a:p>
          <a:p>
            <a:r>
              <a:rPr lang="en-US" altLang="ko-KR" sz="1350" dirty="0"/>
              <a:t>         &lt;a </a:t>
            </a:r>
            <a:r>
              <a:rPr lang="en-US" altLang="ko-KR" sz="1350" dirty="0" err="1"/>
              <a:t>href</a:t>
            </a:r>
            <a:r>
              <a:rPr lang="en-US" altLang="ko-KR" sz="1350" dirty="0"/>
              <a:t>="https://www.apple.com"&gt; apple.com &lt;/a&gt;</a:t>
            </a:r>
          </a:p>
          <a:p>
            <a:r>
              <a:rPr lang="en-US" altLang="ko-KR" sz="1350" dirty="0"/>
              <a:t>&lt;/p&gt;</a:t>
            </a:r>
            <a:endParaRPr lang="ko-KR" altLang="en-US" sz="135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97180" y="149102"/>
            <a:ext cx="1754540" cy="471586"/>
          </a:xfrm>
          <a:prstGeom prst="rect">
            <a:avLst/>
          </a:prstGeom>
          <a:solidFill>
            <a:srgbClr val="CCECFF"/>
          </a:solidFill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en-US" altLang="ko-KR" sz="27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second.py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23728" y="6444277"/>
            <a:ext cx="7020272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filename</a:t>
            </a:r>
            <a:r>
              <a:rPr kumimoji="0" lang="ko-KR" altLang="ko-KR" sz="1600" b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"C:/Users/user/PycharmProjects/S</a:t>
            </a:r>
            <a:r>
              <a:rPr lang="en-US" altLang="ko-KR" sz="1600" b="1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1600" b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/Data/</a:t>
            </a:r>
            <a:r>
              <a:rPr kumimoji="0" lang="ko-KR" altLang="ko-KR" sz="1600" b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fruits.html</a:t>
            </a:r>
            <a:r>
              <a:rPr kumimoji="0" lang="ko-KR" altLang="ko-KR" sz="1600" b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endParaRPr kumimoji="0" lang="ko-KR" altLang="ko-KR" sz="2800" b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02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97180" y="819959"/>
            <a:ext cx="8549640" cy="3393237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soup.find_all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'Data/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store.txt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2400" b="1" dirty="0" err="1">
                <a:solidFill>
                  <a:srgbClr val="66009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lang="ko-KR" altLang="ko-KR" sz="24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</a:t>
            </a:r>
            <a:r>
              <a:rPr lang="ko-KR" altLang="ko-KR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lang="ko-KR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037A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lang="ko-KR" altLang="ko-KR" sz="2400" b="1" dirty="0" err="1">
                <a:solidFill>
                  <a:srgbClr val="0037A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lang="ko-KR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" y="5846528"/>
            <a:ext cx="9143999" cy="461665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[&lt;span class="store"&gt; </a:t>
            </a:r>
            <a:r>
              <a:rPr lang="ko-KR" altLang="en-US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포도가게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&lt;/span&gt;, &lt;span class="store"&gt; </a:t>
            </a:r>
            <a:r>
              <a:rPr lang="ko-KR" altLang="en-US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사과가게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&lt;/span&gt;]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021653"/>
            <a:ext cx="1815247" cy="104628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7" name="타원 6"/>
          <p:cNvSpPr/>
          <p:nvPr/>
        </p:nvSpPr>
        <p:spPr>
          <a:xfrm>
            <a:off x="5580112" y="908720"/>
            <a:ext cx="354584" cy="284988"/>
          </a:xfrm>
          <a:prstGeom prst="ellipse">
            <a:avLst/>
          </a:prstGeom>
          <a:solidFill>
            <a:srgbClr val="33CC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6983760" y="2039884"/>
            <a:ext cx="354584" cy="284988"/>
          </a:xfrm>
          <a:prstGeom prst="ellipse">
            <a:avLst/>
          </a:prstGeom>
          <a:solidFill>
            <a:srgbClr val="33CC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3563888" y="3225261"/>
            <a:ext cx="354584" cy="284988"/>
          </a:xfrm>
          <a:prstGeom prst="ellipse">
            <a:avLst/>
          </a:prstGeom>
          <a:solidFill>
            <a:srgbClr val="33CC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3563888" y="3715234"/>
            <a:ext cx="354584" cy="284988"/>
          </a:xfrm>
          <a:prstGeom prst="ellipse">
            <a:avLst/>
          </a:prstGeom>
          <a:solidFill>
            <a:srgbClr val="33CC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77156" y="5301807"/>
            <a:ext cx="1010468" cy="471586"/>
          </a:xfrm>
          <a:prstGeom prst="rect">
            <a:avLst/>
          </a:prstGeom>
          <a:solidFill>
            <a:srgbClr val="CCECFF"/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en-US" altLang="ko-KR" sz="2100" dirty="0">
                <a:solidFill>
                  <a:srgbClr val="002060"/>
                </a:solidFill>
                <a:latin typeface="함초롬돋움" panose="020B0604000101010101" pitchFamily="50" charset="-127"/>
              </a:rPr>
              <a:t>result</a:t>
            </a:r>
            <a:r>
              <a:rPr lang="ko-KR" altLang="en-US" dirty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6381328"/>
            <a:ext cx="4320480" cy="0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823520" y="6381328"/>
            <a:ext cx="4320480" cy="0"/>
          </a:xfrm>
          <a:prstGeom prst="line">
            <a:avLst/>
          </a:prstGeom>
          <a:ln>
            <a:solidFill>
              <a:srgbClr val="99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81"/>
    </mc:Choice>
    <mc:Fallback xmlns="">
      <p:transition spd="slow" advTm="14528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75111" y="446553"/>
            <a:ext cx="8168903" cy="2223686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='fruits2'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='name2'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='사과'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사과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20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price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100원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20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50개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ko-KR" sz="20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store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ko-KR" sz="20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사과가게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span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&lt;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2000" b="1" dirty="0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 err="1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href</a:t>
            </a:r>
            <a:r>
              <a:rPr lang="ko-KR" altLang="ko-KR" sz="2000" b="1" dirty="0">
                <a:solidFill>
                  <a:srgbClr val="174AD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20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'https://www.apple.com'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apple.com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b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&lt;/</a:t>
            </a:r>
            <a:r>
              <a:rPr lang="ko-KR" altLang="ko-KR" sz="2000" b="1" dirty="0" err="1">
                <a:solidFill>
                  <a:srgbClr val="0033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lang="ko-KR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09831" y="3644547"/>
            <a:ext cx="8146834" cy="807913"/>
          </a:xfrm>
          <a:prstGeom prst="rect">
            <a:avLst/>
          </a:prstGeom>
          <a:solidFill>
            <a:srgbClr val="FFFFFF"/>
          </a:solidFill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</a:t>
            </a:r>
            <a:r>
              <a:rPr lang="ko-KR" altLang="ko-KR" sz="2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select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ko-KR" sz="2400" b="1" dirty="0" err="1">
                <a:solidFill>
                  <a:srgbClr val="000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 err="1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soup.select</a:t>
            </a:r>
            <a:r>
              <a:rPr lang="ko-KR" altLang="ko-KR" sz="24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'p</a:t>
            </a:r>
            <a:r>
              <a:rPr lang="ko-KR" altLang="ko-KR" sz="2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name2</a:t>
            </a:r>
            <a:r>
              <a:rPr lang="ko-KR" altLang="ko-KR" sz="2400" b="1" dirty="0" smtClean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24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endParaRPr lang="ko-KR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08104" y="3650923"/>
            <a:ext cx="288032" cy="367802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08104" y="4048503"/>
            <a:ext cx="288032" cy="367802"/>
          </a:xfrm>
          <a:prstGeom prst="ellipse">
            <a:avLst/>
          </a:prstGeom>
          <a:solidFill>
            <a:srgbClr val="92D05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0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709"/>
    </mc:Choice>
    <mc:Fallback xmlns="">
      <p:transition spd="slow" advTm="15670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05575"/>
            <a:ext cx="466725" cy="288925"/>
          </a:xfrm>
        </p:spPr>
        <p:txBody>
          <a:bodyPr/>
          <a:lstStyle/>
          <a:p>
            <a:fld id="{978A2BE0-ABC3-DD4B-AC85-24681D2C805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7A52A97C-9AC6-4EF8-9382-D42FBDF7A389}"/>
              </a:ext>
            </a:extLst>
          </p:cNvPr>
          <p:cNvSpPr txBox="1">
            <a:spLocks/>
          </p:cNvSpPr>
          <p:nvPr/>
        </p:nvSpPr>
        <p:spPr>
          <a:xfrm>
            <a:off x="655381" y="1772816"/>
            <a:ext cx="6868948" cy="5380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50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   </a:t>
            </a:r>
            <a:r>
              <a:rPr lang="ko-KR" altLang="en-US" dirty="0" smtClean="0"/>
              <a:t>네이버 </a:t>
            </a:r>
            <a:r>
              <a:rPr lang="ko-KR" altLang="en-US" dirty="0" err="1" smtClean="0">
                <a:solidFill>
                  <a:srgbClr val="002060"/>
                </a:solidFill>
                <a:latin typeface="함초롬돋움" panose="020B0604000101010101" pitchFamily="50" charset="-127"/>
              </a:rPr>
              <a:t>웹크롤링</a:t>
            </a:r>
            <a:endParaRPr lang="ko-KR" altLang="en-US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6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594"/>
    </mc:Choice>
    <mc:Fallback xmlns="">
      <p:transition advTm="8759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65755" y="1556792"/>
            <a:ext cx="7228700" cy="2520280"/>
            <a:chOff x="439645" y="1556792"/>
            <a:chExt cx="7228700" cy="2520280"/>
          </a:xfrm>
        </p:grpSpPr>
        <p:grpSp>
          <p:nvGrpSpPr>
            <p:cNvPr id="15" name="그룹 14"/>
            <p:cNvGrpSpPr/>
            <p:nvPr/>
          </p:nvGrpSpPr>
          <p:grpSpPr>
            <a:xfrm>
              <a:off x="439647" y="1556792"/>
              <a:ext cx="7228698" cy="703888"/>
              <a:chOff x="1185333" y="1761067"/>
              <a:chExt cx="9652000" cy="72813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845733" y="1761067"/>
                <a:ext cx="8991600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개발자 도구 사용법</a:t>
                </a: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1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39645" y="2547145"/>
              <a:ext cx="7228700" cy="703888"/>
              <a:chOff x="1185333" y="1761067"/>
              <a:chExt cx="9652000" cy="728133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1845733" y="1761067"/>
                <a:ext cx="8991600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텍스트를 추출하여 화면에 출력 </a:t>
                </a: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39646" y="3488748"/>
              <a:ext cx="7228699" cy="588324"/>
              <a:chOff x="1185333" y="1761067"/>
              <a:chExt cx="8780146" cy="728133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1845733" y="1761067"/>
                <a:ext cx="8119746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텍스트를 추출하여 파일에 저장 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3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965755" y="620688"/>
            <a:ext cx="7078840" cy="482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블로그에서 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960303" y="5805264"/>
            <a:ext cx="7078840" cy="482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블로그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en-US" altLang="ko-KR" sz="2400" b="1" dirty="0" err="1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0"/>
    </mc:Choice>
    <mc:Fallback xmlns="">
      <p:transition spd="slow" advTm="256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456411" y="449949"/>
            <a:ext cx="8549640" cy="6950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u="none" kern="1200" baseline="0" dirty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en-US" altLang="ko-KR" sz="2800" dirty="0" smtClean="0">
                <a:solidFill>
                  <a:srgbClr val="002060"/>
                </a:solidFill>
              </a:rPr>
              <a:t>Selenium</a:t>
            </a:r>
            <a:r>
              <a:rPr lang="ko-KR" altLang="en-US" sz="2800" dirty="0" smtClean="0">
                <a:solidFill>
                  <a:srgbClr val="002060"/>
                </a:solidFill>
              </a:rPr>
              <a:t>의 버전이 </a:t>
            </a:r>
            <a:r>
              <a:rPr lang="en-US" altLang="ko-KR" sz="2800" dirty="0" smtClean="0">
                <a:solidFill>
                  <a:srgbClr val="002060"/>
                </a:solidFill>
              </a:rPr>
              <a:t>4</a:t>
            </a:r>
            <a:r>
              <a:rPr lang="ko-KR" altLang="en-US" sz="2800" dirty="0" smtClean="0">
                <a:solidFill>
                  <a:srgbClr val="002060"/>
                </a:solidFill>
              </a:rPr>
              <a:t>이상  </a:t>
            </a:r>
            <a:r>
              <a:rPr lang="en-US" altLang="ko-KR" sz="2800" dirty="0" smtClean="0">
                <a:solidFill>
                  <a:srgbClr val="002060"/>
                </a:solidFill>
              </a:rPr>
              <a:t>- </a:t>
            </a:r>
            <a:r>
              <a:rPr lang="ko-KR" altLang="en-US" sz="2800" dirty="0" smtClean="0">
                <a:solidFill>
                  <a:srgbClr val="002060"/>
                </a:solidFill>
              </a:rPr>
              <a:t>프로그램 수정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403648" y="1268760"/>
            <a:ext cx="6131813" cy="830997"/>
          </a:xfrm>
          <a:prstGeom prst="rect">
            <a:avLst/>
          </a:prstGeom>
          <a:solidFill>
            <a:srgbClr val="E5F6E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path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"c:/Temp/chromedriver.exe"</a:t>
            </a:r>
            <a:b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path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4000" b="1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63500" y="3068960"/>
            <a:ext cx="7535461" cy="3139321"/>
          </a:xfrm>
          <a:prstGeom prst="rect">
            <a:avLst/>
          </a:prstGeom>
          <a:solidFill>
            <a:srgbClr val="CCECFF">
              <a:alpha val="4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endParaRPr kumimoji="0" lang="en-US" altLang="ko-KR" b="1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chrome_options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chrome_options.add_argument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ko_KR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options.add_argument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'--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headless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chrome_options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283968" y="2223477"/>
            <a:ext cx="360040" cy="557451"/>
          </a:xfrm>
          <a:prstGeom prst="downArrow">
            <a:avLst/>
          </a:prstGeom>
          <a:solidFill>
            <a:srgbClr val="3399FF"/>
          </a:solidFill>
          <a:ln>
            <a:solidFill>
              <a:srgbClr val="CCE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6개인 별 9"/>
          <p:cNvSpPr/>
          <p:nvPr/>
        </p:nvSpPr>
        <p:spPr>
          <a:xfrm>
            <a:off x="431402" y="3140968"/>
            <a:ext cx="504056" cy="432048"/>
          </a:xfrm>
          <a:prstGeom prst="star6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9"/>
    </mc:Choice>
    <mc:Fallback xmlns="">
      <p:transition spd="slow" advTm="5851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456411" y="449949"/>
            <a:ext cx="8549640" cy="6950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u="none" kern="1200" baseline="0" dirty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en-US" altLang="ko-KR" sz="2800" dirty="0" smtClean="0">
                <a:solidFill>
                  <a:srgbClr val="002060"/>
                </a:solidFill>
              </a:rPr>
              <a:t>Selenium</a:t>
            </a:r>
            <a:r>
              <a:rPr lang="ko-KR" altLang="en-US" sz="2800" dirty="0" smtClean="0">
                <a:solidFill>
                  <a:srgbClr val="002060"/>
                </a:solidFill>
              </a:rPr>
              <a:t>의 버전이 </a:t>
            </a:r>
            <a:r>
              <a:rPr lang="en-US" altLang="ko-KR" sz="2800" dirty="0" smtClean="0">
                <a:solidFill>
                  <a:srgbClr val="002060"/>
                </a:solidFill>
              </a:rPr>
              <a:t>4</a:t>
            </a:r>
            <a:r>
              <a:rPr lang="ko-KR" altLang="en-US" sz="2800" dirty="0" smtClean="0">
                <a:solidFill>
                  <a:srgbClr val="002060"/>
                </a:solidFill>
              </a:rPr>
              <a:t>이상  </a:t>
            </a:r>
            <a:r>
              <a:rPr lang="en-US" altLang="ko-KR" sz="2800" dirty="0" smtClean="0">
                <a:solidFill>
                  <a:srgbClr val="002060"/>
                </a:solidFill>
              </a:rPr>
              <a:t>- </a:t>
            </a:r>
            <a:r>
              <a:rPr lang="ko-KR" altLang="en-US" sz="2800" dirty="0" smtClean="0">
                <a:solidFill>
                  <a:srgbClr val="002060"/>
                </a:solidFill>
              </a:rPr>
              <a:t>프로그램 수정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403648" y="1268760"/>
            <a:ext cx="6131813" cy="830997"/>
          </a:xfrm>
          <a:prstGeom prst="rect">
            <a:avLst/>
          </a:prstGeom>
          <a:solidFill>
            <a:srgbClr val="E5F6E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path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"c:/Temp/chromedriver.exe"</a:t>
            </a:r>
            <a:b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path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4000" b="1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3072" y="3068960"/>
            <a:ext cx="8241872" cy="2308324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 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 = Service(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 = webdriver.Chrome(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=s)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4139952" y="2368334"/>
            <a:ext cx="329602" cy="43204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14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9"/>
    </mc:Choice>
    <mc:Fallback xmlns="">
      <p:transition spd="slow" advTm="58519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548680"/>
            <a:ext cx="8590942" cy="30469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필요한 모듈과 라이브러리를 로딩하고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9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5"/>
    </mc:Choice>
    <mc:Fallback xmlns="">
      <p:transition spd="slow" advTm="8068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0" y="476672"/>
            <a:ext cx="8640960" cy="4893647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입력과 네이버로 이동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"https://www.naver.com"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#네이버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검색창을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찾아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661248"/>
            <a:ext cx="8568953" cy="8343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6A32D-816F-41C9-9E5C-DA094CABEADD}"/>
              </a:ext>
            </a:extLst>
          </p:cNvPr>
          <p:cNvSpPr txBox="1"/>
          <p:nvPr/>
        </p:nvSpPr>
        <p:spPr>
          <a:xfrm>
            <a:off x="7452320" y="4221088"/>
            <a:ext cx="849796" cy="523220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F12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32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5"/>
    </mc:Choice>
    <mc:Fallback xmlns="">
      <p:transition spd="slow" advTm="80685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8568953" cy="8343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5" y="2621135"/>
            <a:ext cx="8468388" cy="1152128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8916" y="1779155"/>
            <a:ext cx="871557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 = driver.find_element(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"id"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"query"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2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268825338"/>
              </p:ext>
            </p:extLst>
          </p:nvPr>
        </p:nvGraphicFramePr>
        <p:xfrm>
          <a:off x="287524" y="1052736"/>
          <a:ext cx="8568952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50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51520" y="329505"/>
            <a:ext cx="8427563" cy="40845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75" dirty="0"/>
              <a:t> </a:t>
            </a:r>
            <a:r>
              <a:rPr lang="ko-KR" altLang="en-US" sz="1950" b="1" dirty="0">
                <a:solidFill>
                  <a:srgbClr val="002060"/>
                </a:solidFill>
              </a:rPr>
              <a:t>네이버 </a:t>
            </a:r>
            <a:r>
              <a:rPr lang="ko-KR" altLang="en-US" sz="1950" b="1" dirty="0">
                <a:solidFill>
                  <a:srgbClr val="00B0F0"/>
                </a:solidFill>
              </a:rPr>
              <a:t>블</a:t>
            </a:r>
            <a:r>
              <a:rPr lang="ko-KR" altLang="en-US" sz="1950" b="1" dirty="0">
                <a:solidFill>
                  <a:srgbClr val="FFC000"/>
                </a:solidFill>
              </a:rPr>
              <a:t>로</a:t>
            </a:r>
            <a:r>
              <a:rPr lang="ko-KR" altLang="en-US" sz="1950" b="1" dirty="0">
                <a:solidFill>
                  <a:srgbClr val="00CC00"/>
                </a:solidFill>
              </a:rPr>
              <a:t>그</a:t>
            </a:r>
            <a:r>
              <a:rPr lang="ko-KR" altLang="en-US" sz="1950" b="1" dirty="0">
                <a:solidFill>
                  <a:srgbClr val="002060"/>
                </a:solidFill>
              </a:rPr>
              <a:t>에서 </a:t>
            </a:r>
            <a:r>
              <a:rPr lang="en-US" altLang="ko-KR" sz="1950" b="1" dirty="0">
                <a:solidFill>
                  <a:srgbClr val="002060"/>
                </a:solidFill>
              </a:rPr>
              <a:t>“</a:t>
            </a:r>
            <a:r>
              <a:rPr lang="ko-KR" altLang="en-US" sz="1950" b="1" dirty="0" err="1">
                <a:solidFill>
                  <a:srgbClr val="002060"/>
                </a:solidFill>
              </a:rPr>
              <a:t>여름여행</a:t>
            </a:r>
            <a:r>
              <a:rPr lang="en-US" altLang="ko-KR" sz="1950" b="1" dirty="0">
                <a:solidFill>
                  <a:srgbClr val="002060"/>
                </a:solidFill>
              </a:rPr>
              <a:t>＂</a:t>
            </a:r>
            <a:r>
              <a:rPr lang="ko-KR" altLang="en-US" sz="1950" b="1" dirty="0">
                <a:solidFill>
                  <a:srgbClr val="002060"/>
                </a:solidFill>
              </a:rPr>
              <a:t>을 검색하고검색 결과를 모니터에 출력</a:t>
            </a:r>
            <a:endParaRPr lang="en-US" altLang="ko-KR" sz="1950" b="1" dirty="0">
              <a:solidFill>
                <a:srgbClr val="00206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4008" y="876151"/>
            <a:ext cx="1633781" cy="369332"/>
          </a:xfrm>
          <a:prstGeom prst="rect">
            <a:avLst/>
          </a:prstGeom>
          <a:ln>
            <a:solidFill>
              <a:srgbClr val="3399FF"/>
            </a:solidFill>
          </a:ln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네이버 </a:t>
            </a:r>
            <a:r>
              <a:rPr lang="ko-KR" altLang="en-US" b="1" dirty="0">
                <a:solidFill>
                  <a:srgbClr val="00B0F0"/>
                </a:solidFill>
              </a:rPr>
              <a:t>블</a:t>
            </a:r>
            <a:r>
              <a:rPr lang="ko-KR" altLang="en-US" b="1" dirty="0">
                <a:solidFill>
                  <a:srgbClr val="FFC000"/>
                </a:solidFill>
              </a:rPr>
              <a:t>로</a:t>
            </a:r>
            <a:r>
              <a:rPr lang="ko-KR" altLang="en-US" b="1" dirty="0">
                <a:solidFill>
                  <a:srgbClr val="00CC00"/>
                </a:solidFill>
              </a:rPr>
              <a:t>그</a:t>
            </a:r>
            <a:endParaRPr lang="ko-KR" altLang="en-US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63881"/>
            <a:ext cx="5287958" cy="5144837"/>
          </a:xfrm>
          <a:prstGeom prst="rect">
            <a:avLst/>
          </a:prstGeom>
          <a:ln>
            <a:solidFill>
              <a:srgbClr val="3399FF"/>
            </a:solidFill>
          </a:ln>
        </p:spPr>
      </p:pic>
      <p:sp>
        <p:nvSpPr>
          <p:cNvPr id="7" name="타원 6"/>
          <p:cNvSpPr/>
          <p:nvPr/>
        </p:nvSpPr>
        <p:spPr>
          <a:xfrm>
            <a:off x="1547664" y="1988840"/>
            <a:ext cx="1112632" cy="436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16089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41"/>
    </mc:Choice>
    <mc:Fallback xmlns="">
      <p:transition spd="slow" advTm="3984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48680"/>
            <a:ext cx="5688632" cy="1656184"/>
          </a:xfrm>
          <a:prstGeom prst="rect">
            <a:avLst/>
          </a:prstGeom>
          <a:ln>
            <a:solidFill>
              <a:srgbClr val="3399FF"/>
            </a:solidFill>
          </a:ln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115616" y="2564904"/>
            <a:ext cx="6618222" cy="461665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"블로그"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4"/>
    </mc:Choice>
    <mc:Fallback xmlns="">
      <p:transition spd="slow" advTm="63214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481022"/>
            <a:ext cx="8784976" cy="3785652"/>
          </a:xfrm>
          <a:prstGeom prst="rect">
            <a:avLst/>
          </a:prstGeom>
          <a:solidFill>
            <a:srgbClr val="FFFFFF"/>
          </a:solidFill>
          <a:ln w="28575">
            <a:solidFill>
              <a:srgbClr val="33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블로그 </a:t>
            </a:r>
            <a:r>
              <a:rPr kumimoji="0" lang="ko-KR" altLang="ko-KR" sz="24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section으로</a:t>
            </a: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</a:t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"블로그"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#블로그 내용이 저장된 태그 찾기</a:t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en-US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59632" y="4901098"/>
            <a:ext cx="5868144" cy="400110"/>
          </a:xfrm>
          <a:prstGeom prst="rect">
            <a:avLst/>
          </a:prstGeom>
          <a:ln>
            <a:solidFill>
              <a:srgbClr val="3399FF"/>
            </a:solidFill>
          </a:ln>
        </p:spPr>
        <p:txBody>
          <a:bodyPr wrap="square">
            <a:spAutoFit/>
          </a:bodyPr>
          <a:lstStyle/>
          <a:p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lst_view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fe_view_infinite_scroll_append_target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6A32D-816F-41C9-9E5C-DA094CABEADD}"/>
              </a:ext>
            </a:extLst>
          </p:cNvPr>
          <p:cNvSpPr txBox="1"/>
          <p:nvPr/>
        </p:nvSpPr>
        <p:spPr>
          <a:xfrm>
            <a:off x="4427984" y="3501008"/>
            <a:ext cx="1080120" cy="523220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4968044" y="4096236"/>
            <a:ext cx="108012" cy="7009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76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4"/>
    </mc:Choice>
    <mc:Fallback xmlns="">
      <p:transition spd="slow" advTm="6321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27029" y="188640"/>
            <a:ext cx="8427563" cy="40845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STEP1. </a:t>
            </a:r>
            <a:r>
              <a:rPr lang="ko-KR" altLang="en-US" sz="20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</a:t>
            </a:r>
            <a:r>
              <a:rPr lang="ko-KR" altLang="en-US" sz="2000" b="1" dirty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</a:t>
            </a:r>
            <a:r>
              <a:rPr lang="ko-KR" altLang="en-US" sz="2000" b="1" dirty="0">
                <a:solidFill>
                  <a:srgbClr val="00CC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</a:t>
            </a:r>
            <a:r>
              <a: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0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lang="en-US" altLang="ko-KR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r>
              <a: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관련된 텍스트를 추출하여 화면에 출력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7504" y="1124744"/>
            <a:ext cx="8928992" cy="5256583"/>
            <a:chOff x="206243" y="1628801"/>
            <a:chExt cx="8739066" cy="4150512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43" y="1628801"/>
              <a:ext cx="4241134" cy="4150512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4" name="그림 3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124" y="1967281"/>
              <a:ext cx="4393185" cy="3151109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</p:grpSp>
      <p:sp>
        <p:nvSpPr>
          <p:cNvPr id="5" name="직사각형 4"/>
          <p:cNvSpPr/>
          <p:nvPr/>
        </p:nvSpPr>
        <p:spPr>
          <a:xfrm>
            <a:off x="107504" y="75541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네이버 </a:t>
            </a:r>
            <a:r>
              <a:rPr lang="ko-KR" altLang="en-US" b="1" dirty="0">
                <a:solidFill>
                  <a:srgbClr val="00B0F0"/>
                </a:solidFill>
              </a:rPr>
              <a:t>블</a:t>
            </a:r>
            <a:r>
              <a:rPr lang="ko-KR" altLang="en-US" b="1" dirty="0">
                <a:solidFill>
                  <a:srgbClr val="FFC000"/>
                </a:solidFill>
              </a:rPr>
              <a:t>로</a:t>
            </a:r>
            <a:r>
              <a:rPr lang="ko-KR" altLang="en-US" b="1" dirty="0">
                <a:solidFill>
                  <a:srgbClr val="00CC00"/>
                </a:solidFill>
              </a:rPr>
              <a:t>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1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25"/>
    </mc:Choice>
    <mc:Fallback xmlns="">
      <p:transition spd="slow" advTm="4162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4263" y="620688"/>
            <a:ext cx="3926995" cy="5375199"/>
            <a:chOff x="71436" y="523783"/>
            <a:chExt cx="5974258" cy="59347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r="52631" b="20225"/>
            <a:stretch/>
          </p:blipFill>
          <p:spPr>
            <a:xfrm>
              <a:off x="181930" y="523783"/>
              <a:ext cx="5863764" cy="5934722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407624" y="2765234"/>
              <a:ext cx="5310130" cy="1608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타원 6"/>
            <p:cNvSpPr/>
            <p:nvPr/>
          </p:nvSpPr>
          <p:spPr>
            <a:xfrm>
              <a:off x="82430" y="3354489"/>
              <a:ext cx="286438" cy="276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b="1" dirty="0"/>
                <a:t>1</a:t>
              </a:r>
              <a:endParaRPr lang="ko-KR" altLang="en-US" sz="135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7624" y="4611869"/>
              <a:ext cx="5310130" cy="16084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/>
            <p:cNvSpPr/>
            <p:nvPr/>
          </p:nvSpPr>
          <p:spPr>
            <a:xfrm>
              <a:off x="71436" y="5277907"/>
              <a:ext cx="286438" cy="27638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b="1" dirty="0"/>
                <a:t>2</a:t>
              </a:r>
              <a:endParaRPr lang="ko-KR" altLang="en-US" sz="1350" b="1" dirty="0"/>
            </a:p>
          </p:txBody>
        </p:sp>
      </p:grpSp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7" y="1124744"/>
            <a:ext cx="5163271" cy="2059772"/>
          </a:xfrm>
          <a:prstGeom prst="rect">
            <a:avLst/>
          </a:prstGeom>
          <a:ln>
            <a:solidFill>
              <a:srgbClr val="3399FF"/>
            </a:solidFill>
          </a:ln>
        </p:spPr>
      </p:pic>
      <p:sp>
        <p:nvSpPr>
          <p:cNvPr id="5" name="타원 4"/>
          <p:cNvSpPr/>
          <p:nvPr/>
        </p:nvSpPr>
        <p:spPr>
          <a:xfrm>
            <a:off x="3948207" y="1412776"/>
            <a:ext cx="214828" cy="2734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1" name="타원 10"/>
          <p:cNvSpPr/>
          <p:nvPr/>
        </p:nvSpPr>
        <p:spPr>
          <a:xfrm>
            <a:off x="3947970" y="2514092"/>
            <a:ext cx="214828" cy="2734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4162798" y="1412776"/>
            <a:ext cx="4297634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87824" y="117937"/>
            <a:ext cx="5868144" cy="400110"/>
          </a:xfrm>
          <a:prstGeom prst="rect">
            <a:avLst/>
          </a:prstGeom>
          <a:ln>
            <a:solidFill>
              <a:srgbClr val="3399FF"/>
            </a:solidFill>
          </a:ln>
        </p:spPr>
        <p:txBody>
          <a:bodyPr wrap="square">
            <a:spAutoFit/>
          </a:bodyPr>
          <a:lstStyle/>
          <a:p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lst_view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lang="ko-KR" altLang="ko-KR" sz="2000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fe_view_infinite_scroll_append_target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0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52"/>
    </mc:Choice>
    <mc:Fallback xmlns="">
      <p:transition spd="slow" advTm="7595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4"/>
          <a:stretch/>
        </p:blipFill>
        <p:spPr>
          <a:xfrm>
            <a:off x="323529" y="1225357"/>
            <a:ext cx="8424936" cy="227992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23529" y="1322835"/>
            <a:ext cx="271356" cy="2638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27029" y="188640"/>
            <a:ext cx="1320635" cy="408457"/>
          </a:xfrm>
          <a:prstGeom prst="rect">
            <a:avLst/>
          </a:prstGeom>
          <a:noFill/>
          <a:ln w="28575">
            <a:solidFill>
              <a:srgbClr val="3399FF"/>
            </a:solidFill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ko-KR" altLang="en-US" sz="20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추출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3861048"/>
            <a:ext cx="8424935" cy="1368152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90829" y="4221088"/>
            <a:ext cx="100811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580112" y="4221088"/>
            <a:ext cx="194421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5940152" y="3632012"/>
            <a:ext cx="214828" cy="2734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8" name="타원 17"/>
          <p:cNvSpPr/>
          <p:nvPr/>
        </p:nvSpPr>
        <p:spPr>
          <a:xfrm>
            <a:off x="323529" y="3796614"/>
            <a:ext cx="507833" cy="451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52"/>
    </mc:Choice>
    <mc:Fallback xmlns="">
      <p:transition spd="slow" advTm="8235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4"/>
          <a:stretch/>
        </p:blipFill>
        <p:spPr>
          <a:xfrm>
            <a:off x="395536" y="836712"/>
            <a:ext cx="8208912" cy="231037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95536" y="2603552"/>
            <a:ext cx="264398" cy="2924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27029" y="188640"/>
            <a:ext cx="1320635" cy="408457"/>
          </a:xfrm>
          <a:prstGeom prst="rect">
            <a:avLst/>
          </a:prstGeom>
          <a:noFill/>
          <a:ln w="28575">
            <a:solidFill>
              <a:srgbClr val="3399FF"/>
            </a:solidFill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ko-KR" altLang="en-US" sz="20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추출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96320"/>
            <a:ext cx="7992888" cy="122882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95536" y="3361131"/>
            <a:ext cx="648072" cy="5232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5292080" y="3789040"/>
            <a:ext cx="194421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6229380" y="3227560"/>
            <a:ext cx="214828" cy="2734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400685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95"/>
    </mc:Choice>
    <mc:Fallback xmlns="">
      <p:transition spd="slow" advTm="64695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79512" y="188640"/>
            <a:ext cx="684514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800" b="1" dirty="0" smtClean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추출하여 </a:t>
            </a:r>
            <a:r>
              <a:rPr lang="ko-KR" altLang="en-US" sz="28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출력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3528" y="1124744"/>
            <a:ext cx="8496944" cy="4401205"/>
          </a:xfrm>
          <a:prstGeom prst="rect">
            <a:avLst/>
          </a:prstGeom>
          <a:solidFill>
            <a:srgbClr val="FFFFFF"/>
          </a:solidFill>
          <a:ln w="19050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3. 제목과 내용 추출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2000" b="1" dirty="0" smtClean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;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contents_1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(contents_1)</a:t>
            </a:r>
            <a:r>
              <a:rPr lang="en-US" altLang="ko-KR" sz="2000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;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406621" y="2132856"/>
            <a:ext cx="212456" cy="22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4" name="타원 3"/>
          <p:cNvSpPr/>
          <p:nvPr/>
        </p:nvSpPr>
        <p:spPr>
          <a:xfrm>
            <a:off x="3995936" y="4077072"/>
            <a:ext cx="212456" cy="22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sp>
        <p:nvSpPr>
          <p:cNvPr id="6" name="왼쪽 중괄호 5"/>
          <p:cNvSpPr/>
          <p:nvPr/>
        </p:nvSpPr>
        <p:spPr>
          <a:xfrm>
            <a:off x="73597" y="2261850"/>
            <a:ext cx="211830" cy="1451058"/>
          </a:xfrm>
          <a:prstGeom prst="leftBrace">
            <a:avLst/>
          </a:prstGeom>
          <a:ln w="571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왼쪽 중괄호 6"/>
          <p:cNvSpPr/>
          <p:nvPr/>
        </p:nvSpPr>
        <p:spPr>
          <a:xfrm>
            <a:off x="92648" y="4077072"/>
            <a:ext cx="211830" cy="1451058"/>
          </a:xfrm>
          <a:prstGeom prst="lef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38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88"/>
    </mc:Choice>
    <mc:Fallback xmlns="">
      <p:transition spd="slow" advTm="12648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8313" y="147431"/>
            <a:ext cx="705994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28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8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추출하여 </a:t>
            </a:r>
            <a:r>
              <a:rPr lang="ko-KR" altLang="en-US" sz="2800" b="1" dirty="0" smtClean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저장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664507"/>
            <a:ext cx="8712968" cy="6247864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4. 제목과 내용 추출을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txt형식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파일에 저장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네이버_여름여행_블로그.txt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contents_1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(contents_1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203848" y="2636912"/>
            <a:ext cx="214829" cy="22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4" name="타원 3"/>
          <p:cNvSpPr/>
          <p:nvPr/>
        </p:nvSpPr>
        <p:spPr>
          <a:xfrm>
            <a:off x="3923928" y="4509120"/>
            <a:ext cx="214829" cy="22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244509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000"/>
    </mc:Choice>
    <mc:Fallback xmlns="">
      <p:transition spd="slow" advTm="146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683568" y="908720"/>
            <a:ext cx="7506119" cy="24661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pPr marL="0" indent="0">
              <a:buNone/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예외가 발생할 문장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</a:t>
            </a:r>
          </a:p>
          <a:p>
            <a:pPr marL="0" indent="0">
              <a:buNone/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예외가 발생하면 실행할 문장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92155" y="332656"/>
            <a:ext cx="8549640" cy="504056"/>
          </a:xfrm>
          <a:prstGeom prst="rect">
            <a:avLst/>
          </a:prstGeom>
          <a:solidFill>
            <a:srgbClr val="CCECFF"/>
          </a:solidFill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예외처리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30895" y="3717032"/>
            <a:ext cx="7488832" cy="18158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b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800" b="1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8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endParaRPr kumimoji="0" lang="ko-KR" altLang="ko-KR" sz="4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48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60"/>
    </mc:Choice>
    <mc:Fallback xmlns="">
      <p:transition spd="slow" advTm="7636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 smtClean="0">
                <a:solidFill>
                  <a:srgbClr val="0070C0"/>
                </a:solidFill>
                <a:latin typeface="함초롬돋움" panose="020B0604000101010101" pitchFamily="50" charset="-127"/>
              </a:rPr>
              <a:t>웹</a:t>
            </a:r>
            <a:r>
              <a:rPr lang="ko-KR" altLang="en-US" sz="3200" dirty="0" err="1" smtClean="0">
                <a:solidFill>
                  <a:srgbClr val="FFC000"/>
                </a:solidFill>
                <a:latin typeface="함초롬돋움" panose="020B0604000101010101" pitchFamily="50" charset="-127"/>
              </a:rPr>
              <a:t>크</a:t>
            </a:r>
            <a:r>
              <a:rPr lang="ko-KR" altLang="en-US" sz="3200" dirty="0" err="1" smtClean="0">
                <a:solidFill>
                  <a:srgbClr val="00B0F0"/>
                </a:solidFill>
                <a:latin typeface="함초롬돋움" panose="020B0604000101010101" pitchFamily="50" charset="-127"/>
              </a:rPr>
              <a:t>롤</a:t>
            </a:r>
            <a:r>
              <a:rPr lang="ko-KR" altLang="en-US" sz="3200" dirty="0" err="1" smtClean="0">
                <a:solidFill>
                  <a:srgbClr val="FF66FF"/>
                </a:solidFill>
                <a:latin typeface="함초롬돋움" panose="020B0604000101010101" pitchFamily="50" charset="-127"/>
              </a:rPr>
              <a:t>링</a:t>
            </a:r>
            <a:r>
              <a:rPr lang="ko-KR" altLang="en-US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함초롬돋움" panose="020B0604000101010101" pitchFamily="50" charset="-127"/>
              </a:rPr>
              <a:t>[2]</a:t>
            </a:r>
            <a:r>
              <a:rPr lang="ko-KR" altLang="en-US" sz="3200" dirty="0" smtClean="0">
                <a:solidFill>
                  <a:srgbClr val="FFC000"/>
                </a:solidFill>
              </a:rPr>
              <a:t> 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08805" y="1196752"/>
            <a:ext cx="7059075" cy="2676045"/>
            <a:chOff x="1185333" y="1761067"/>
            <a:chExt cx="7059075" cy="277706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68322" y="1761067"/>
              <a:ext cx="6576086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Beautiful Soup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설치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(bs4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설치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)</a:t>
              </a:r>
              <a:endParaRPr lang="ko-KR" altLang="en-US" sz="2400" b="1" dirty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85333" y="1761067"/>
              <a:ext cx="557295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1</a:t>
              </a:r>
              <a:endPara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668322" y="2785533"/>
              <a:ext cx="6576086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Selenium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설치  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185333" y="2785533"/>
              <a:ext cx="557295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2</a:t>
              </a:r>
              <a:endPara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668322" y="3810000"/>
              <a:ext cx="6576086" cy="728133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Web Driver 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설치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1185333" y="3810000"/>
              <a:ext cx="557295" cy="7281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3</a:t>
              </a:r>
              <a:endPara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0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186"/>
    </mc:Choice>
    <mc:Fallback xmlns="">
      <p:transition advTm="67186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65755" y="1556792"/>
            <a:ext cx="7228700" cy="2520280"/>
            <a:chOff x="439645" y="1556792"/>
            <a:chExt cx="7228700" cy="2520280"/>
          </a:xfrm>
        </p:grpSpPr>
        <p:grpSp>
          <p:nvGrpSpPr>
            <p:cNvPr id="15" name="그룹 14"/>
            <p:cNvGrpSpPr/>
            <p:nvPr/>
          </p:nvGrpSpPr>
          <p:grpSpPr>
            <a:xfrm>
              <a:off x="439647" y="1556792"/>
              <a:ext cx="7228698" cy="703888"/>
              <a:chOff x="1185333" y="1761067"/>
              <a:chExt cx="9652000" cy="72813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845733" y="1761067"/>
                <a:ext cx="8991600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개발자 도구 사용법</a:t>
                </a: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1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39645" y="2547145"/>
              <a:ext cx="7228700" cy="703888"/>
              <a:chOff x="1185333" y="1761067"/>
              <a:chExt cx="9652000" cy="728133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1845733" y="1761067"/>
                <a:ext cx="8991600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텍스트를 추출하여 화면에 출력 </a:t>
                </a: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39646" y="3488748"/>
              <a:ext cx="7228699" cy="588324"/>
              <a:chOff x="1185333" y="1761067"/>
              <a:chExt cx="8780146" cy="728133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1845733" y="1761067"/>
                <a:ext cx="8119746" cy="728133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solidFill>
                      <a:srgbClr val="00206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텍스트를 추출하여 파일에 저장 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185333" y="1761067"/>
                <a:ext cx="762000" cy="728133"/>
              </a:xfrm>
              <a:prstGeom prst="ellipse">
                <a:avLst/>
              </a:prstGeom>
              <a:solidFill>
                <a:srgbClr val="3399F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3</a:t>
                </a:r>
                <a:endPara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965755" y="620688"/>
            <a:ext cx="7078840" cy="482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뉴스에서 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960303" y="5805264"/>
            <a:ext cx="7078840" cy="482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en-US" altLang="ko-KR" sz="2400" b="1" dirty="0" err="1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4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0"/>
    </mc:Choice>
    <mc:Fallback xmlns="">
      <p:transition spd="slow" advTm="256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548680"/>
            <a:ext cx="8590942" cy="30469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필요한 모듈과 라이브러리를 로딩하고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78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5"/>
    </mc:Choice>
    <mc:Fallback xmlns="">
      <p:transition spd="slow" advTm="80685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0" y="476672"/>
            <a:ext cx="8640960" cy="4893647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입력과 네이버로 이동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"https://www.naver.com"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#네이버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검색창을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찾아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4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6A32D-816F-41C9-9E5C-DA094CABEADD}"/>
              </a:ext>
            </a:extLst>
          </p:cNvPr>
          <p:cNvSpPr txBox="1"/>
          <p:nvPr/>
        </p:nvSpPr>
        <p:spPr>
          <a:xfrm>
            <a:off x="7452320" y="4221088"/>
            <a:ext cx="849796" cy="523220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F12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6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5"/>
    </mc:Choice>
    <mc:Fallback xmlns="">
      <p:transition spd="slow" advTm="8068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8568953" cy="8343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5" y="2621135"/>
            <a:ext cx="8468388" cy="1152128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8916" y="1779155"/>
            <a:ext cx="871557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 = driver.find_element(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"id"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"query"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3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352928" cy="158417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7020272" y="980728"/>
            <a:ext cx="1008112" cy="1008112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94103"/>
            <a:ext cx="7632848" cy="541601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78752" y="3501008"/>
            <a:ext cx="7421640" cy="461665"/>
          </a:xfrm>
          <a:prstGeom prst="rect">
            <a:avLst/>
          </a:prstGeom>
          <a:noFill/>
          <a:ln w="28575">
            <a:solidFill>
              <a:srgbClr val="CCECFF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"다음"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0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7920880" cy="129614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771800" y="963496"/>
            <a:ext cx="1008112" cy="1008112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75031"/>
            <a:ext cx="7632848" cy="189328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1560" y="4581128"/>
            <a:ext cx="7552520" cy="461665"/>
          </a:xfrm>
          <a:prstGeom prst="rect">
            <a:avLst/>
          </a:prstGeom>
          <a:noFill/>
          <a:ln w="28575">
            <a:solidFill>
              <a:srgbClr val="CCECFF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driver.find_element(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4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endParaRPr kumimoji="0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13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628" y="620688"/>
            <a:ext cx="8978868" cy="30469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뉴스 </a:t>
            </a:r>
            <a:r>
              <a:rPr kumimoji="0" lang="ko-KR" altLang="ko-KR" sz="24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section으로</a:t>
            </a:r>
            <a:r>
              <a:rPr kumimoji="0" lang="ko-KR" altLang="ko-KR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이동, 화면 출력</a:t>
            </a: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"다음"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3399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list_news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3399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3399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infinite_list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46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26"/>
    </mc:Choice>
    <mc:Fallback xmlns="">
      <p:transition spd="slow" advTm="66326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9512" y="1196752"/>
            <a:ext cx="8784976" cy="5184576"/>
            <a:chOff x="469036" y="1436370"/>
            <a:chExt cx="8248244" cy="4038600"/>
          </a:xfrm>
        </p:grpSpPr>
        <p:pic>
          <p:nvPicPr>
            <p:cNvPr id="7" name="그림 6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36" y="1436370"/>
              <a:ext cx="4113355" cy="403860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9" name="그림 8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855" y="1436370"/>
              <a:ext cx="4014425" cy="403860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0" y="364696"/>
            <a:ext cx="9144000" cy="61603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검색하고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검색 결과를 화면에 출력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4"/>
    </mc:Choice>
    <mc:Fallback xmlns="">
      <p:transition spd="slow" advTm="3326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7091"/>
          <a:stretch/>
        </p:blipFill>
        <p:spPr>
          <a:xfrm>
            <a:off x="341376" y="620688"/>
            <a:ext cx="3967603" cy="54006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11854" y="2669077"/>
            <a:ext cx="192638" cy="240881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5" name="직사각형 4"/>
          <p:cNvSpPr/>
          <p:nvPr/>
        </p:nvSpPr>
        <p:spPr>
          <a:xfrm>
            <a:off x="555291" y="3965168"/>
            <a:ext cx="3658728" cy="12620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타원 10"/>
          <p:cNvSpPr/>
          <p:nvPr/>
        </p:nvSpPr>
        <p:spPr>
          <a:xfrm>
            <a:off x="23960" y="3965167"/>
            <a:ext cx="192638" cy="2408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57" y="1484784"/>
            <a:ext cx="4686954" cy="288032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V="1">
            <a:off x="4596983" y="1700808"/>
            <a:ext cx="4500229" cy="225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7020272" y="2348880"/>
            <a:ext cx="192638" cy="240881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8" name="타원 7"/>
          <p:cNvSpPr/>
          <p:nvPr/>
        </p:nvSpPr>
        <p:spPr>
          <a:xfrm>
            <a:off x="7020272" y="2607008"/>
            <a:ext cx="192638" cy="2408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2</a:t>
            </a:r>
            <a:endParaRPr lang="ko-KR" altLang="en-US" sz="1350" dirty="0"/>
          </a:p>
        </p:txBody>
      </p:sp>
      <p:sp>
        <p:nvSpPr>
          <p:cNvPr id="15" name="직사각형 14"/>
          <p:cNvSpPr/>
          <p:nvPr/>
        </p:nvSpPr>
        <p:spPr>
          <a:xfrm>
            <a:off x="4860032" y="1018709"/>
            <a:ext cx="2579552" cy="369332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201A1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list_news</a:t>
            </a:r>
            <a:r>
              <a:rPr lang="en-US" altLang="ko-KR" b="1" dirty="0">
                <a:solidFill>
                  <a:srgbClr val="201A1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lang="en-US" altLang="ko-KR" b="1" dirty="0" err="1">
                <a:solidFill>
                  <a:srgbClr val="201A1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infinite_list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5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94"/>
    </mc:Choice>
    <mc:Fallback xmlns="">
      <p:transition spd="slow" advTm="7399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64412" y="1064962"/>
            <a:ext cx="240678" cy="3119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4" y="708693"/>
            <a:ext cx="7680738" cy="2144243"/>
          </a:xfrm>
          <a:prstGeom prst="rect">
            <a:avLst/>
          </a:prstGeom>
          <a:ln w="38100">
            <a:solidFill>
              <a:srgbClr val="3399FF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464412" y="1376959"/>
            <a:ext cx="5024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1" y="3645024"/>
            <a:ext cx="7687491" cy="158417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51520" y="108421"/>
            <a:ext cx="1320635" cy="408457"/>
          </a:xfrm>
          <a:prstGeom prst="rect">
            <a:avLst/>
          </a:prstGeom>
          <a:noFill/>
          <a:ln w="28575">
            <a:solidFill>
              <a:srgbClr val="3399FF"/>
            </a:solidFill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ko-KR" altLang="en-US" sz="20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추출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9181" y="3717032"/>
            <a:ext cx="507833" cy="451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516216" y="3333027"/>
            <a:ext cx="240678" cy="3119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730250" y="4077072"/>
            <a:ext cx="1571931" cy="0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37"/>
    </mc:Choice>
    <mc:Fallback xmlns="">
      <p:transition spd="slow" advTm="6063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180" y="234059"/>
            <a:ext cx="8549640" cy="95471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 </a:t>
            </a:r>
            <a:r>
              <a:rPr lang="en-US" altLang="ko-KR" sz="32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Beautiful Soup</a:t>
            </a:r>
            <a:r>
              <a:rPr lang="en-US" altLang="ko-KR" sz="3200" b="1" dirty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, </a:t>
            </a:r>
            <a:r>
              <a:rPr lang="en-US" altLang="ko-KR" sz="3200" b="1" dirty="0">
                <a:solidFill>
                  <a:srgbClr val="FF66FF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Selenium</a:t>
            </a:r>
            <a:r>
              <a:rPr lang="en-US" altLang="ko-KR" sz="3200" b="1" dirty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 </a:t>
            </a:r>
            <a:r>
              <a:rPr lang="ko-KR" altLang="en-US" sz="3200" b="1" dirty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설치</a:t>
            </a:r>
            <a:endParaRPr lang="ko-KR" altLang="en-US" b="1" dirty="0">
              <a:solidFill>
                <a:srgbClr val="0070C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2817" b="54091"/>
          <a:stretch/>
        </p:blipFill>
        <p:spPr>
          <a:xfrm>
            <a:off x="683567" y="1412776"/>
            <a:ext cx="2758083" cy="484894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3875285" y="1412776"/>
            <a:ext cx="4585147" cy="4848944"/>
            <a:chOff x="2253330" y="1319842"/>
            <a:chExt cx="7143888" cy="5193500"/>
          </a:xfrm>
        </p:grpSpPr>
        <p:pic>
          <p:nvPicPr>
            <p:cNvPr id="4" name="그림 3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330" y="1319842"/>
              <a:ext cx="7143888" cy="5193500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sp>
          <p:nvSpPr>
            <p:cNvPr id="14" name="타원 13"/>
            <p:cNvSpPr/>
            <p:nvPr/>
          </p:nvSpPr>
          <p:spPr>
            <a:xfrm>
              <a:off x="3854548" y="2152357"/>
              <a:ext cx="323557" cy="319629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253330" y="3108960"/>
              <a:ext cx="160121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875285" y="2724517"/>
            <a:ext cx="413967" cy="175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9" name="직선 연결선 8"/>
          <p:cNvCxnSpPr/>
          <p:nvPr/>
        </p:nvCxnSpPr>
        <p:spPr>
          <a:xfrm>
            <a:off x="3607511" y="3083197"/>
            <a:ext cx="1363483" cy="0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54"/>
    </mc:Choice>
    <mc:Fallback xmlns="">
      <p:transition spd="slow" advTm="6765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79512" y="1726128"/>
            <a:ext cx="246857" cy="2942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3" y="620688"/>
            <a:ext cx="8173359" cy="2300574"/>
          </a:xfrm>
          <a:prstGeom prst="rect">
            <a:avLst/>
          </a:prstGeom>
          <a:ln w="38100">
            <a:solidFill>
              <a:srgbClr val="3399FF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99950" y="1379610"/>
            <a:ext cx="6229700" cy="693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67631" y="122537"/>
            <a:ext cx="1320635" cy="408457"/>
          </a:xfrm>
          <a:prstGeom prst="rect">
            <a:avLst/>
          </a:prstGeom>
          <a:noFill/>
          <a:ln w="28575">
            <a:solidFill>
              <a:srgbClr val="3399FF"/>
            </a:solidFill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ko-KR" altLang="en-US" sz="20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추출</a:t>
            </a:r>
            <a:endParaRPr lang="en-US" altLang="ko-KR" sz="2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3" y="3429000"/>
            <a:ext cx="6733200" cy="1033528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35797" y="3373776"/>
            <a:ext cx="507833" cy="451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08104" y="3117003"/>
            <a:ext cx="240678" cy="3119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427984" y="3755734"/>
            <a:ext cx="2789828" cy="14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41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12"/>
    </mc:Choice>
    <mc:Fallback xmlns="">
      <p:transition spd="slow" advTm="48212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2037" y="188640"/>
            <a:ext cx="8549640" cy="54465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</a:t>
            </a:r>
            <a:r>
              <a:rPr lang="ko-KR" altLang="en-US" sz="2400" b="1" dirty="0" smtClean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8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800" b="1" dirty="0">
                <a:solidFill>
                  <a:srgbClr val="00CC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출력</a:t>
            </a:r>
          </a:p>
        </p:txBody>
      </p:sp>
      <p:sp>
        <p:nvSpPr>
          <p:cNvPr id="3" name="타원 2"/>
          <p:cNvSpPr/>
          <p:nvPr/>
        </p:nvSpPr>
        <p:spPr>
          <a:xfrm>
            <a:off x="8454995" y="1772816"/>
            <a:ext cx="233993" cy="226434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454995" y="4221088"/>
            <a:ext cx="233993" cy="226434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왼쪽 중괄호 12"/>
          <p:cNvSpPr/>
          <p:nvPr/>
        </p:nvSpPr>
        <p:spPr>
          <a:xfrm>
            <a:off x="127504" y="1383039"/>
            <a:ext cx="211830" cy="1451058"/>
          </a:xfrm>
          <a:prstGeom prst="leftBrace">
            <a:avLst/>
          </a:prstGeom>
          <a:ln w="571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왼쪽 중괄호 13"/>
          <p:cNvSpPr/>
          <p:nvPr/>
        </p:nvSpPr>
        <p:spPr>
          <a:xfrm>
            <a:off x="214828" y="3844414"/>
            <a:ext cx="124589" cy="1555845"/>
          </a:xfrm>
          <a:prstGeom prst="leftBrac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37915" y="980728"/>
            <a:ext cx="7765203" cy="4708981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news_tit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('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', '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news_dsc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').</a:t>
            </a:r>
            <a:r>
              <a:rPr kumimoji="0" lang="ko-KR" altLang="ko-KR" sz="2000" b="1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api_txt_lines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dsc_txt_wrap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4256" y="1985373"/>
            <a:ext cx="7518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84256" y="4365104"/>
            <a:ext cx="7518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07"/>
    </mc:Choice>
    <mc:Fallback xmlns="">
      <p:transition spd="slow" advTm="158607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8419195" y="3171767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4" name="타원 3"/>
          <p:cNvSpPr/>
          <p:nvPr/>
        </p:nvSpPr>
        <p:spPr>
          <a:xfrm>
            <a:off x="8411161" y="4953461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250045"/>
            <a:ext cx="8568952" cy="54620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en-US" sz="2400" b="1" dirty="0" smtClean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추출 </a:t>
            </a:r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저장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544" y="796245"/>
            <a:ext cx="7765203" cy="59400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3: 텍스트를 추출하여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형식으로 저장하기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네이버_여름여행_뉴스.txt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news_tit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api_txt_lines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dsc_txt_wrap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3284984"/>
            <a:ext cx="7518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7544" y="5157192"/>
            <a:ext cx="7518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11"/>
    </mc:Choice>
    <mc:Fallback xmlns="">
      <p:transition spd="slow" advTm="102111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04664"/>
            <a:ext cx="2736304" cy="57606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39552" y="1340768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필요한 라이브러리 로딩 및 </a:t>
              </a:r>
              <a:r>
                <a:rPr lang="ko-KR" altLang="en-US" sz="2000" b="1" dirty="0" err="1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검색어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입력과 네이버로 이동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9552" y="2020157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블로그 세션 이동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39552" y="2699545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22" name="모서리가 둥근 직사각형 21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블로그 세션에서 제목과  내용  화면 출력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39552" y="3378934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블로그 세션에서 제목과  내용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파일 저장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4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39552" y="4058322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28" name="모서리가 둥근 직사각형 27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뉴스 세센 이동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5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39552" y="4737711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31" name="모서리가 둥근 직사각형 30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뉴스 </a:t>
              </a:r>
              <a:r>
                <a:rPr lang="ko-KR" altLang="en-US" sz="20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세션에서 제목과  내용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출력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6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39552" y="5417099"/>
            <a:ext cx="7920878" cy="504056"/>
            <a:chOff x="1185334" y="1761067"/>
            <a:chExt cx="9651999" cy="728133"/>
          </a:xfrm>
          <a:solidFill>
            <a:srgbClr val="CCECFF"/>
          </a:solidFill>
        </p:grpSpPr>
        <p:sp>
          <p:nvSpPr>
            <p:cNvPr id="34" name="모서리가 둥근 직사각형 33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뉴스 </a:t>
              </a:r>
              <a:r>
                <a:rPr lang="ko-KR" altLang="en-US" sz="20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세션에서 제목과  내용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파일  저장</a:t>
              </a:r>
              <a:endParaRPr lang="ko-KR" altLang="en-US" sz="2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185334" y="1761067"/>
              <a:ext cx="660399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7</a:t>
              </a:r>
              <a:endPara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36" name="제목 1"/>
          <p:cNvSpPr txBox="1">
            <a:spLocks/>
          </p:cNvSpPr>
          <p:nvPr/>
        </p:nvSpPr>
        <p:spPr>
          <a:xfrm>
            <a:off x="1081506" y="6103502"/>
            <a:ext cx="3418486" cy="471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네이버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_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블로그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_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뉴스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.</a:t>
            </a:r>
            <a:r>
              <a:rPr lang="en-US" altLang="ko-KR" sz="2800" dirty="0" err="1" smtClean="0">
                <a:solidFill>
                  <a:srgbClr val="002060"/>
                </a:solidFill>
                <a:latin typeface="함초롬돋움" panose="020B0604000101010101" pitchFamily="50" charset="-127"/>
              </a:rPr>
              <a:t>py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8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9552" y="548680"/>
            <a:ext cx="8138244" cy="59400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필요한 모듈과 라이브러리를 로딩하고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입력과 네이버로 이동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여름여행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"https://www.naver.com"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네이버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검색창을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찾아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39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42687" y="548680"/>
            <a:ext cx="7989753" cy="3170099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블로그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section으로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"블로그"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블로그 내용이 저장된 태그 찾기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en-US" altLang="ko-KR" sz="2000" b="1" dirty="0" smtClean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1720" y="4005064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lst_view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lang="ko-KR" altLang="ko-KR" b="1" dirty="0" err="1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fe_view_infinite_scroll_append_target</a:t>
            </a:r>
            <a:r>
              <a:rPr lang="ko-KR" altLang="ko-KR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b="1" dirty="0">
                <a:solidFill>
                  <a:srgbClr val="08080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4067944" y="3215702"/>
            <a:ext cx="45719" cy="7920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04588" y="548680"/>
            <a:ext cx="8099860" cy="532453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3. 제목과 내용 추출</a:t>
            </a:r>
            <a:r>
              <a:rPr kumimoji="0" lang="en-US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 </a:t>
            </a:r>
            <a:r>
              <a:rPr kumimoji="0" lang="ko-KR" altLang="en-US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화면 출력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contents_1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(contents_1)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5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560" y="404664"/>
            <a:ext cx="7920880" cy="6247864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4. 제목과 내용 추출을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txt형식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파일에 저장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contents_1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(contents_1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83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548680"/>
            <a:ext cx="7992888" cy="255454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5.검색어 입력과 네이버로 이동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"https://www.naver.com"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548680"/>
            <a:ext cx="7848872" cy="255454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6. 뉴스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section으로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이동, 화면 출력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"다음"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list_news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_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infinite_list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3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47976"/>
            <a:ext cx="7488832" cy="5688632"/>
          </a:xfrm>
          <a:prstGeom prst="rect">
            <a:avLst/>
          </a:prstGeom>
          <a:solidFill>
            <a:srgbClr val="CCECFF"/>
          </a:solidFill>
          <a:ln w="38100">
            <a:solidFill>
              <a:srgbClr val="0070C0"/>
            </a:solidFill>
          </a:ln>
        </p:spPr>
      </p:pic>
      <p:cxnSp>
        <p:nvCxnSpPr>
          <p:cNvPr id="6" name="직선 연결선 5"/>
          <p:cNvCxnSpPr/>
          <p:nvPr/>
        </p:nvCxnSpPr>
        <p:spPr>
          <a:xfrm>
            <a:off x="611560" y="6085716"/>
            <a:ext cx="9650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353877" y="648154"/>
            <a:ext cx="993283" cy="358755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bs4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34147" y="3557824"/>
            <a:ext cx="2204261" cy="51924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34148" y="3058543"/>
            <a:ext cx="2204261" cy="4424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EC4CB8-0099-4007-9FEF-DC8F73C51D0F}"/>
              </a:ext>
            </a:extLst>
          </p:cNvPr>
          <p:cNvCxnSpPr/>
          <p:nvPr/>
        </p:nvCxnSpPr>
        <p:spPr>
          <a:xfrm flipH="1">
            <a:off x="1043608" y="827531"/>
            <a:ext cx="3102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D6D1B47-803E-480D-9747-136560FEFB83}"/>
              </a:ext>
            </a:extLst>
          </p:cNvPr>
          <p:cNvSpPr/>
          <p:nvPr/>
        </p:nvSpPr>
        <p:spPr>
          <a:xfrm>
            <a:off x="66358" y="575503"/>
            <a:ext cx="404061" cy="5040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1</a:t>
            </a:r>
            <a:endParaRPr lang="ko-KR" altLang="en-US" sz="28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6B9489-C9F2-4C9F-AB7B-85BFCBBBDE7B}"/>
              </a:ext>
            </a:extLst>
          </p:cNvPr>
          <p:cNvSpPr/>
          <p:nvPr/>
        </p:nvSpPr>
        <p:spPr>
          <a:xfrm>
            <a:off x="62417" y="5833688"/>
            <a:ext cx="404061" cy="5040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2</a:t>
            </a:r>
            <a:endParaRPr lang="ko-KR" altLang="en-US" sz="28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34147" y="4133887"/>
            <a:ext cx="2204261" cy="51508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pandas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15"/>
    </mc:Choice>
    <mc:Fallback xmlns="">
      <p:transition spd="slow" advTm="34415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9552" y="548680"/>
            <a:ext cx="8064896" cy="4708981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title = i.find(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'a'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'news_tit'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).get_text()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(title)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try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1" u="none" strike="noStrike" cap="none" normalizeH="0" baseline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contents = i.find('div', 'news_dsc').get_text()</a:t>
            </a:r>
            <a:br>
              <a:rPr kumimoji="0" lang="ko-KR" altLang="ko-KR" sz="2000" b="1" i="1" u="none" strike="noStrike" cap="none" normalizeH="0" baseline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 = i.find(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'a'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'api_txt_lines dsc_txt_wrap'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).get_text()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(contents)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endParaRPr kumimoji="0" lang="ko-KR" altLang="ko-KR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3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560" y="394792"/>
            <a:ext cx="7765203" cy="6247864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7: 텍스트를 추출하여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형식으로 저장하기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네이버_여름여행.txt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news_tit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api_txt_lines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dsc_txt_wrap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7" y="2564904"/>
            <a:ext cx="7920879" cy="546100"/>
            <a:chOff x="1185333" y="1761067"/>
            <a:chExt cx="9652000" cy="728133"/>
          </a:xfrm>
          <a:solidFill>
            <a:srgbClr val="CCECFF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en-US" altLang="ko-KR" sz="24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Google</a:t>
              </a:r>
              <a:r>
                <a:rPr lang="ko-KR" altLang="en-US" sz="2400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에서 항목별로 데이터를 추출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1185333" y="1761067"/>
              <a:ext cx="762000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endPara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55576" y="3333253"/>
            <a:ext cx="7920880" cy="546100"/>
            <a:chOff x="1185333" y="1761067"/>
            <a:chExt cx="9652000" cy="728133"/>
          </a:xfrm>
          <a:solidFill>
            <a:srgbClr val="CCECFF"/>
          </a:solidFill>
        </p:grpSpPr>
        <p:sp>
          <p:nvSpPr>
            <p:cNvPr id="17" name="모서리가 둥근 직사각형 16"/>
            <p:cNvSpPr/>
            <p:nvPr/>
          </p:nvSpPr>
          <p:spPr>
            <a:xfrm>
              <a:off x="1845733" y="1761067"/>
              <a:ext cx="8991600" cy="7281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lang="ko-KR" altLang="en-US" sz="24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 출력</a:t>
              </a:r>
              <a:r>
                <a:rPr lang="en-US" altLang="ko-KR" sz="24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 </a:t>
              </a:r>
              <a:r>
                <a:rPr lang="ko-KR" altLang="en-US" sz="2400" b="1" dirty="0" smtClean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파일 저장 </a:t>
              </a:r>
              <a:endPara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185333" y="1761067"/>
              <a:ext cx="762000" cy="728133"/>
            </a:xfrm>
            <a:prstGeom prst="ellipse">
              <a:avLst/>
            </a:prstGeom>
            <a:solidFill>
              <a:srgbClr val="3399F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</a:t>
              </a:r>
              <a:endPara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20260"/>
            <a:ext cx="4401164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0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87492" y="348634"/>
            <a:ext cx="7197863" cy="1039895"/>
            <a:chOff x="1379286" y="1011739"/>
            <a:chExt cx="9597150" cy="1386526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D7F26656-E920-45A3-BC60-67C622DB2A1B}"/>
                </a:ext>
              </a:extLst>
            </p:cNvPr>
            <p:cNvSpPr txBox="1">
              <a:spLocks/>
            </p:cNvSpPr>
            <p:nvPr/>
          </p:nvSpPr>
          <p:spPr>
            <a:xfrm>
              <a:off x="1379286" y="1011739"/>
              <a:ext cx="9597150" cy="13865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lIns="51435" tIns="25718" rIns="51435" bIns="25718" rtlCol="0" anchor="b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3200" b="1" dirty="0">
                  <a:solidFill>
                    <a:srgbClr val="00B0F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Google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800" b="1" dirty="0">
                  <a:solidFill>
                    <a:schemeClr val="accent2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뉴스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에서 </a:t>
              </a:r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“</a:t>
              </a:r>
              <a:r>
                <a:rPr lang="ko-KR" altLang="en-US" sz="2400" b="1" dirty="0">
                  <a:solidFill>
                    <a:srgbClr val="00CC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가을여행</a:t>
              </a:r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＂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</a:t>
              </a:r>
              <a:r>
                <a:rPr lang="ko-KR" altLang="en-US" sz="2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검색</a:t>
              </a:r>
              <a:endPara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검색 결과를 화면에 출력</a:t>
              </a:r>
              <a:r>
                <a:rPr lang="en-US" altLang="ko-KR" sz="2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2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파일로 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저장 </a:t>
              </a:r>
              <a:r>
                <a:rPr lang="en-US" altLang="ko-KR" sz="2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(txt</a:t>
              </a:r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 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4763" y="1011739"/>
              <a:ext cx="1244372" cy="1244372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3275856" y="1447757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8" name="타원 17"/>
          <p:cNvSpPr/>
          <p:nvPr/>
        </p:nvSpPr>
        <p:spPr>
          <a:xfrm>
            <a:off x="5580112" y="1437183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0" y="1844824"/>
            <a:ext cx="4944165" cy="446784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7527227" y="5831019"/>
            <a:ext cx="1316256" cy="471586"/>
          </a:xfrm>
          <a:prstGeom prst="rect">
            <a:avLst/>
          </a:prstGeom>
          <a:solidFill>
            <a:srgbClr val="CCECFF"/>
          </a:solidFill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구글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.</a:t>
            </a:r>
            <a:r>
              <a:rPr lang="en-US" altLang="ko-KR" sz="2800" dirty="0" err="1" smtClean="0">
                <a:solidFill>
                  <a:srgbClr val="002060"/>
                </a:solidFill>
                <a:latin typeface="함초롬돋움" panose="020B0604000101010101" pitchFamily="50" charset="-127"/>
              </a:rPr>
              <a:t>py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73"/>
    </mc:Choice>
    <mc:Fallback xmlns="">
      <p:transition spd="slow" advTm="25673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548680"/>
            <a:ext cx="7992888" cy="347787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필요한 모듈과 라이브러리를 로딩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pandas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6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83568" y="548680"/>
            <a:ext cx="7848872" cy="2554545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구글 및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"https://www.google.co.kr"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"가을여행"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google_가을여행.txt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3568" y="3707160"/>
            <a:ext cx="7848872" cy="1631216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3. 검색창의 이름을 찾아서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입력하고 검색을 실행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0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476672"/>
            <a:ext cx="8064896" cy="1938992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4. "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뉴스"로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 </a:t>
            </a:r>
            <a:r>
              <a:rPr lang="en-US" altLang="ko-KR" sz="20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추출과 관련된 태그 추출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news_data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soup.find_all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SoaBEf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780928"/>
            <a:ext cx="8009596" cy="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1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332656"/>
            <a:ext cx="7992888" cy="646330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5.추출한 데이터를 화면 출력과 동시에 파일에 저장</a:t>
            </a:r>
            <a:r>
              <a:rPr kumimoji="0" lang="ko-KR" altLang="ko-KR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number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news_data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number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'번호:'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number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+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'n0jPhd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ynAwRc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MBeuO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nDgy9d'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'GI74Re nDgy9d'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number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+= 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b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7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18754"/>
            <a:ext cx="7344816" cy="1450404"/>
          </a:xfrm>
          <a:prstGeom prst="rect">
            <a:avLst/>
          </a:prstGeom>
          <a:ln w="28575">
            <a:solidFill>
              <a:srgbClr val="CCECFF"/>
            </a:solidFill>
          </a:ln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33" y="2636912"/>
            <a:ext cx="5913550" cy="177134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508104" y="3717032"/>
            <a:ext cx="1679022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2"/>
    </mc:Choice>
    <mc:Fallback xmlns="">
      <p:transition spd="slow" advTm="59552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107504" y="302176"/>
            <a:ext cx="9001000" cy="408457"/>
          </a:xfrm>
          <a:prstGeom prst="rect">
            <a:avLst/>
          </a:prstGeom>
          <a:noFill/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200" b="1" dirty="0">
                <a:solidFill>
                  <a:srgbClr val="00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Google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세션으로 이동</a:t>
            </a:r>
            <a:endParaRPr lang="en-US" altLang="ko-KR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3"/>
            <a:ext cx="3781921" cy="5040559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87" y="1196753"/>
            <a:ext cx="3837768" cy="5040559"/>
          </a:xfrm>
          <a:prstGeom prst="rect">
            <a:avLst/>
          </a:prstGeom>
          <a:ln w="57150">
            <a:solidFill>
              <a:srgbClr val="CCECFF"/>
            </a:solidFill>
          </a:ln>
        </p:spPr>
      </p:pic>
      <p:sp>
        <p:nvSpPr>
          <p:cNvPr id="5" name="타원 4"/>
          <p:cNvSpPr/>
          <p:nvPr/>
        </p:nvSpPr>
        <p:spPr>
          <a:xfrm>
            <a:off x="962243" y="1854871"/>
            <a:ext cx="575665" cy="5964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3"/>
            <a:ext cx="3781920" cy="5040559"/>
          </a:xfrm>
          <a:prstGeom prst="rect">
            <a:avLst/>
          </a:prstGeom>
          <a:ln w="28575">
            <a:solidFill>
              <a:srgbClr val="CCECFF"/>
            </a:solidFill>
          </a:ln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82" y="1196752"/>
            <a:ext cx="3748974" cy="491016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107558" y="1854871"/>
            <a:ext cx="630198" cy="4219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오른쪽 화살표 7"/>
          <p:cNvSpPr/>
          <p:nvPr/>
        </p:nvSpPr>
        <p:spPr>
          <a:xfrm>
            <a:off x="4427984" y="3284984"/>
            <a:ext cx="216024" cy="43204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51308"/>
            <a:ext cx="7780901" cy="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35"/>
    </mc:Choice>
    <mc:Fallback xmlns="">
      <p:transition spd="slow" advTm="4063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1113504" y="1834690"/>
            <a:ext cx="6229537" cy="422661"/>
          </a:xfrm>
          <a:prstGeom prst="rect">
            <a:avLst/>
          </a:prstGeom>
          <a:solidFill>
            <a:srgbClr val="E5F6E4"/>
          </a:solidFill>
          <a:ln>
            <a:noFill/>
          </a:ln>
        </p:spPr>
        <p:txBody>
          <a:bodyPr vert="horz" lIns="51435" tIns="25718" rIns="51435" bIns="25718" rtlCol="0" anchor="b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8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Chrome </a:t>
            </a:r>
            <a:r>
              <a:rPr lang="ko-KR" altLang="en-US" sz="28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버전 확인</a:t>
            </a:r>
            <a:endParaRPr lang="ko-KR" altLang="en-US" sz="20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0" y="2391082"/>
            <a:ext cx="4374755" cy="225400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" name="타원 7"/>
          <p:cNvSpPr/>
          <p:nvPr/>
        </p:nvSpPr>
        <p:spPr>
          <a:xfrm>
            <a:off x="4607952" y="2569148"/>
            <a:ext cx="376518" cy="3697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5115088" y="2899747"/>
            <a:ext cx="2841288" cy="481888"/>
          </a:xfrm>
          <a:prstGeom prst="rect">
            <a:avLst/>
          </a:prstGeom>
          <a:solidFill>
            <a:srgbClr val="E5F6E4"/>
          </a:solidFill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도움말 </a:t>
            </a:r>
            <a:r>
              <a:rPr lang="en-US" altLang="ko-KR" sz="20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 chrome</a:t>
            </a:r>
            <a:r>
              <a:rPr lang="ko-KR" altLang="en-US" sz="20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  <a:sym typeface="Wingdings" panose="05000000000000000000" pitchFamily="2" charset="2"/>
              </a:rPr>
              <a:t> 정보</a:t>
            </a:r>
            <a:endParaRPr lang="ko-KR" altLang="en-US" sz="16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6534850" y="3469752"/>
            <a:ext cx="249976" cy="548564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33132" y="319631"/>
            <a:ext cx="8549640" cy="7160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b="1" dirty="0">
                <a:solidFill>
                  <a:srgbClr val="002060"/>
                </a:solidFill>
              </a:rPr>
              <a:t> </a:t>
            </a:r>
            <a:r>
              <a:rPr lang="ko-KR" altLang="en-US" sz="3300" b="1" dirty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웹 드라이버</a:t>
            </a:r>
            <a:r>
              <a:rPr lang="en-US" altLang="ko-KR" sz="3300" b="1" dirty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 </a:t>
            </a:r>
            <a:r>
              <a:rPr lang="ko-KR" altLang="en-US" sz="3300" b="1" dirty="0" smtClean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설치 </a:t>
            </a:r>
            <a:r>
              <a:rPr lang="en-US" altLang="ko-KR" sz="3300" b="1" dirty="0" smtClean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3300" b="1" dirty="0" smtClean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크롬 드라이버 설치</a:t>
            </a:r>
            <a:r>
              <a:rPr lang="en-US" altLang="ko-KR" sz="3300" b="1" dirty="0" smtClean="0">
                <a:solidFill>
                  <a:srgbClr val="00206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3300" b="1" dirty="0">
              <a:solidFill>
                <a:srgbClr val="002060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38090" y="1834690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956376" y="2938942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88" y="4106433"/>
            <a:ext cx="3731732" cy="162527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07"/>
          <a:stretch/>
        </p:blipFill>
        <p:spPr>
          <a:xfrm>
            <a:off x="5124389" y="4483757"/>
            <a:ext cx="3624076" cy="1247949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5378979" y="5589240"/>
            <a:ext cx="2820064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5584856" y="5677098"/>
            <a:ext cx="2399940" cy="422661"/>
          </a:xfrm>
          <a:prstGeom prst="rect">
            <a:avLst/>
          </a:prstGeom>
          <a:solidFill>
            <a:srgbClr val="E5F6E4"/>
          </a:solidFill>
          <a:ln>
            <a:noFill/>
          </a:ln>
        </p:spPr>
        <p:txBody>
          <a:bodyPr vert="horz" lIns="51435" tIns="25718" rIns="51435" bIns="25718" rtlCol="0" anchor="b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8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Chrome </a:t>
            </a:r>
            <a:r>
              <a:rPr lang="ko-KR" altLang="en-US" sz="2800" b="1" dirty="0" smtClean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버전</a:t>
            </a:r>
            <a:endParaRPr lang="ko-KR" altLang="en-US" sz="2000" b="1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80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7"/>
    </mc:Choice>
    <mc:Fallback xmlns="">
      <p:transition spd="slow" advTm="25237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r="42623"/>
          <a:stretch/>
        </p:blipFill>
        <p:spPr>
          <a:xfrm>
            <a:off x="231963" y="764704"/>
            <a:ext cx="4533901" cy="5688631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31963" y="2533204"/>
            <a:ext cx="4318687" cy="1075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31963" y="3905723"/>
            <a:ext cx="4318687" cy="10758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타원 8"/>
          <p:cNvSpPr/>
          <p:nvPr/>
        </p:nvSpPr>
        <p:spPr>
          <a:xfrm>
            <a:off x="8643266" y="2540379"/>
            <a:ext cx="167563" cy="2288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sp>
        <p:nvSpPr>
          <p:cNvPr id="10" name="타원 9"/>
          <p:cNvSpPr/>
          <p:nvPr/>
        </p:nvSpPr>
        <p:spPr>
          <a:xfrm>
            <a:off x="8652540" y="2769249"/>
            <a:ext cx="167563" cy="2288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2</a:t>
            </a:r>
            <a:endParaRPr lang="ko-KR" altLang="en-US" sz="1350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F26656-E920-45A3-BC60-67C622DB2A1B}"/>
              </a:ext>
            </a:extLst>
          </p:cNvPr>
          <p:cNvSpPr txBox="1">
            <a:spLocks/>
          </p:cNvSpPr>
          <p:nvPr/>
        </p:nvSpPr>
        <p:spPr>
          <a:xfrm>
            <a:off x="247090" y="136862"/>
            <a:ext cx="9037548" cy="408457"/>
          </a:xfrm>
          <a:prstGeom prst="rect">
            <a:avLst/>
          </a:prstGeom>
          <a:noFill/>
          <a:ln>
            <a:noFill/>
          </a:ln>
        </p:spPr>
        <p:txBody>
          <a:bodyPr vert="horz" lIns="51435" tIns="25718" rIns="51435" bIns="25718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뉴스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800" b="1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가을여행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내용을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화면에 출력</a:t>
            </a:r>
            <a:endParaRPr lang="en-US" altLang="ko-KR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92" y="2540379"/>
            <a:ext cx="355444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4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68"/>
    </mc:Choice>
    <mc:Fallback xmlns="">
      <p:transition spd="slow" advTm="71168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620688"/>
            <a:ext cx="6716460" cy="178496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484074" y="731146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827584" y="620688"/>
            <a:ext cx="7558144" cy="179559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600834" y="1257941"/>
            <a:ext cx="4616542" cy="2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/>
          <a:stretch/>
        </p:blipFill>
        <p:spPr>
          <a:xfrm>
            <a:off x="896896" y="2914125"/>
            <a:ext cx="7136345" cy="86409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V="1">
            <a:off x="1256936" y="3346173"/>
            <a:ext cx="320813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688984" y="4200870"/>
            <a:ext cx="4679101" cy="461665"/>
          </a:xfrm>
          <a:prstGeom prst="rect">
            <a:avLst/>
          </a:prstGeom>
          <a:solidFill>
            <a:srgbClr val="CCECFF"/>
          </a:solidFill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n0jPhd </a:t>
            </a:r>
            <a:r>
              <a:rPr lang="en-US" altLang="ko-KR" sz="2400" b="1" dirty="0" err="1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ynAwRc</a:t>
            </a:r>
            <a:r>
              <a:rPr lang="en-US" altLang="ko-KR" sz="2400" b="1" dirty="0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 err="1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MBeuO</a:t>
            </a:r>
            <a:r>
              <a:rPr lang="en-US" altLang="ko-KR" sz="2400" b="1" dirty="0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nDgy9d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7096" y="3346173"/>
            <a:ext cx="36004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3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88"/>
    </mc:Choice>
    <mc:Fallback xmlns="">
      <p:transition spd="slow" advTm="85088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620688"/>
            <a:ext cx="6716460" cy="178496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721364" y="1647169"/>
            <a:ext cx="214829" cy="2264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1</a:t>
            </a:r>
            <a:endParaRPr lang="ko-KR" altLang="en-US" sz="1350" b="1" dirty="0"/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1043608" y="620688"/>
            <a:ext cx="6716461" cy="1795590"/>
          </a:xfrm>
          <a:prstGeom prst="rect">
            <a:avLst/>
          </a:prstGeom>
        </p:spPr>
      </p:pic>
      <p:pic>
        <p:nvPicPr>
          <p:cNvPr id="17" name="그림 1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2626093"/>
            <a:ext cx="6832151" cy="131567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cxnSp>
        <p:nvCxnSpPr>
          <p:cNvPr id="15" name="직선 연결선 14"/>
          <p:cNvCxnSpPr/>
          <p:nvPr/>
        </p:nvCxnSpPr>
        <p:spPr>
          <a:xfrm flipV="1">
            <a:off x="815531" y="3047321"/>
            <a:ext cx="2902833" cy="1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607" y="1401957"/>
            <a:ext cx="5613929" cy="864096"/>
          </a:xfrm>
          <a:prstGeom prst="rect">
            <a:avLst/>
          </a:prstGeom>
          <a:noFill/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03652" y="4261372"/>
            <a:ext cx="2356030" cy="461665"/>
          </a:xfrm>
          <a:prstGeom prst="rect">
            <a:avLst/>
          </a:prstGeom>
          <a:solidFill>
            <a:srgbClr val="CCECFF"/>
          </a:solidFill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20212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GI74Re nDgy9d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69104" y="3057943"/>
            <a:ext cx="216024" cy="11630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7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5"/>
    </mc:Choice>
    <mc:Fallback xmlns="">
      <p:transition spd="slow" advTm="56985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67545" y="404664"/>
            <a:ext cx="2232248" cy="11005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87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도전</a:t>
            </a:r>
            <a:r>
              <a:rPr lang="ko-KR" altLang="en-US" sz="51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91680" y="1700808"/>
            <a:ext cx="6122828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GOOGLE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페이지에서 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17765" y="1700808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57817" y="2679166"/>
            <a:ext cx="6056691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 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제목과 내용을 추출하여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출력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3903" y="2679166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757817" y="3657524"/>
            <a:ext cx="6056691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저장 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3903" y="3657524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089868" y="5229200"/>
            <a:ext cx="1316256" cy="471586"/>
          </a:xfrm>
          <a:prstGeom prst="rect">
            <a:avLst/>
          </a:prstGeom>
          <a:solidFill>
            <a:srgbClr val="CCECFF"/>
          </a:solidFill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u="none" kern="1200" baseline="0">
                <a:solidFill>
                  <a:schemeClr val="accent1"/>
                </a:solidFill>
                <a:latin typeface="Consolas" panose="020B0609020204030204" pitchFamily="49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구글</a:t>
            </a:r>
            <a:r>
              <a:rPr lang="en-US" altLang="ko-KR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2.py</a:t>
            </a:r>
            <a:r>
              <a:rPr lang="ko-KR" altLang="en-US" sz="2800" dirty="0" smtClean="0">
                <a:solidFill>
                  <a:srgbClr val="002060"/>
                </a:solidFill>
                <a:latin typeface="함초롬돋움" panose="020B0604000101010101" pitchFamily="50" charset="-127"/>
              </a:rPr>
              <a:t> </a:t>
            </a:r>
            <a:endParaRPr lang="ko-KR" altLang="en-US" sz="2800" dirty="0">
              <a:solidFill>
                <a:srgbClr val="002060"/>
              </a:solidFill>
              <a:latin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1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548680"/>
            <a:ext cx="8640960" cy="5632311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range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"2"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"3"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"4"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"5"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"6"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 ==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"7"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driver.find_element(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"link text"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).click()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full_html = driver.page_source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soup = BeautifulSoup(full_html,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'html.parser'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news_data = soup.find_all(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'SoaBEf'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11560" y="1052736"/>
            <a:ext cx="0" cy="5805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81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3568" y="0"/>
            <a:ext cx="7992888" cy="6863417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 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(f_name,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'a'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news_data: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(number)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f.write(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'번호:'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(number) +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title = i.find(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'n0jPhd ynAwRc MBeuO nDgy9d'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).get_text()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(title)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f.write(title +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content = i.find(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'div'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'GI74Re nDgy9d'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).get_text()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(content)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f.write(content +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\n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number +=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b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f.close()</a:t>
            </a:r>
            <a:endParaRPr kumimoji="0" lang="ko-KR" altLang="ko-KR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1156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67545" y="404664"/>
            <a:ext cx="2232248" cy="11005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87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도전</a:t>
            </a:r>
            <a:r>
              <a:rPr lang="ko-KR" altLang="en-US" sz="51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91680" y="1700808"/>
            <a:ext cx="6122828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2800" b="1" dirty="0" err="1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Daum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뉴스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17765" y="1700808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57817" y="2679166"/>
            <a:ext cx="6056691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 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제목과 내용을 추출하여</a:t>
            </a:r>
            <a:r>
              <a:rPr lang="en-US" altLang="ko-KR" sz="28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출력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3903" y="2679166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757817" y="3657524"/>
            <a:ext cx="6056691" cy="728133"/>
          </a:xfrm>
          <a:prstGeom prst="roundRect">
            <a:avLst/>
          </a:prstGeom>
          <a:solidFill>
            <a:srgbClr val="E5F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저장 </a:t>
            </a:r>
            <a:endParaRPr lang="ko-KR" altLang="en-US" sz="28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3903" y="3657524"/>
            <a:ext cx="640053" cy="728133"/>
          </a:xfrm>
          <a:prstGeom prst="ellipse">
            <a:avLst/>
          </a:prstGeom>
          <a:solidFill>
            <a:srgbClr val="99CC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544" y="620688"/>
            <a:ext cx="8064896" cy="3170099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0. 필요한 모듈과 라이브러리를 로딩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bs4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pandas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from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selenium.webdriver.chrome.service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Service(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"c:/Temp/chromedriver.exe"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webdriver.Chrome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4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560" y="548680"/>
            <a:ext cx="7920880" cy="4708981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i="1" u="sng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1. </a:t>
            </a:r>
            <a:r>
              <a:rPr kumimoji="0" lang="ko-KR" altLang="ko-KR" sz="2000" b="1" i="1" u="sng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daum으로</a:t>
            </a:r>
            <a:r>
              <a:rPr kumimoji="0" lang="ko-KR" altLang="ko-KR" sz="2000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이동과 </a:t>
            </a:r>
            <a:r>
              <a:rPr kumimoji="0" lang="ko-KR" altLang="ko-KR" sz="2000" b="1" i="1" u="sng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</a:t>
            </a:r>
            <a:r>
              <a:rPr kumimoji="0" lang="ko-KR" altLang="ko-KR" sz="2000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driver.get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"https://www.daum.net"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driver.maximize_window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"인공지능"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"Data/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인공지능.txt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kumimoji="0" lang="en-US" altLang="ko-KR" sz="2000" b="1" i="0" u="none" strike="noStrike" cap="none" normalizeH="0" baseline="0" dirty="0" smtClean="0">
              <a:ln>
                <a:noFill/>
              </a:ln>
              <a:solidFill>
                <a:srgbClr val="067D17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2.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</a:t>
            </a:r>
            <a:r>
              <a:rPr kumimoji="0" lang="en-US" altLang="ko-KR" sz="2000" b="1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2000" b="1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찾아</a:t>
            </a:r>
            <a:r>
              <a:rPr kumimoji="0" lang="en-US" altLang="ko-KR" sz="2000" b="1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검색어를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넣고 검색</a:t>
            </a:r>
            <a:endParaRPr kumimoji="0" lang="en-US" altLang="ko-KR" sz="20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element.send_keys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query_txt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element.submit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8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620688"/>
            <a:ext cx="7992888" cy="1938992"/>
          </a:xfrm>
          <a:prstGeom prst="rect">
            <a:avLst/>
          </a:prstGeom>
          <a:solidFill>
            <a:srgbClr val="FFFFFF"/>
          </a:solidFill>
          <a:ln w="19050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3. 뉴스 세션으로 이동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driver.find_element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"뉴스"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click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driver.page_source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BeautifulSoup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full_html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html.parser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soup.find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'c-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basic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find_all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4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772AC53-9B41-4A6A-9375-ED2259FEC1A8}"/>
              </a:ext>
            </a:extLst>
          </p:cNvPr>
          <p:cNvSpPr txBox="1">
            <a:spLocks/>
          </p:cNvSpPr>
          <p:nvPr/>
        </p:nvSpPr>
        <p:spPr>
          <a:xfrm>
            <a:off x="1653174" y="620688"/>
            <a:ext cx="5915025" cy="467667"/>
          </a:xfrm>
          <a:prstGeom prst="rect">
            <a:avLst/>
          </a:prstGeom>
          <a:solidFill>
            <a:srgbClr val="E5F6E4"/>
          </a:solidFill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로컬디스크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C 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에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Temp</a:t>
            </a:r>
            <a:r>
              <a:rPr lang="en-US" altLang="ko-KR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400" b="1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폴더 만들기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138057" y="1442214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타원 9"/>
          <p:cNvSpPr/>
          <p:nvPr/>
        </p:nvSpPr>
        <p:spPr>
          <a:xfrm>
            <a:off x="1043608" y="696073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0625" y="2851646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화살표: 아래쪽 1">
            <a:extLst>
              <a:ext uri="{FF2B5EF4-FFF2-40B4-BE49-F238E27FC236}">
                <a16:creationId xmlns:a16="http://schemas.microsoft.com/office/drawing/2014/main" id="{D30BBE0C-9305-4EED-8F3A-414FE339A865}"/>
              </a:ext>
            </a:extLst>
          </p:cNvPr>
          <p:cNvSpPr/>
          <p:nvPr/>
        </p:nvSpPr>
        <p:spPr>
          <a:xfrm>
            <a:off x="4269166" y="4369102"/>
            <a:ext cx="262218" cy="40677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타원 13"/>
          <p:cNvSpPr/>
          <p:nvPr/>
        </p:nvSpPr>
        <p:spPr>
          <a:xfrm>
            <a:off x="1024012" y="5873837"/>
            <a:ext cx="485335" cy="3922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화면 캡처">
            <a:extLst>
              <a:ext uri="{FF2B5EF4-FFF2-40B4-BE49-F238E27FC236}">
                <a16:creationId xmlns:a16="http://schemas.microsoft.com/office/drawing/2014/main" id="{CC2AD7DC-0CBB-433B-AC82-D42807BC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69" y="1937517"/>
            <a:ext cx="4374755" cy="225400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A7C57A9B-0E5E-4FD7-9FB9-6D7BAC6DA2FD}"/>
              </a:ext>
            </a:extLst>
          </p:cNvPr>
          <p:cNvSpPr txBox="1">
            <a:spLocks/>
          </p:cNvSpPr>
          <p:nvPr/>
        </p:nvSpPr>
        <p:spPr>
          <a:xfrm>
            <a:off x="2249569" y="2830686"/>
            <a:ext cx="4392488" cy="467667"/>
          </a:xfrm>
          <a:prstGeom prst="rect">
            <a:avLst/>
          </a:prstGeom>
          <a:noFill/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      </a:t>
            </a:r>
            <a:r>
              <a:rPr lang="ko-KR" altLang="en-US" sz="2400" b="1" dirty="0" smtClean="0">
                <a:solidFill>
                  <a:srgbClr val="C0000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크롬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드라이버 다운로드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44" y="4972432"/>
            <a:ext cx="6134956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9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89"/>
    </mc:Choice>
    <mc:Fallback xmlns="">
      <p:transition spd="slow" advTm="39089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404664"/>
            <a:ext cx="7659789" cy="5940088"/>
          </a:xfrm>
          <a:prstGeom prst="rect">
            <a:avLst/>
          </a:prstGeom>
          <a:solidFill>
            <a:srgbClr val="FFFFFF"/>
          </a:solidFill>
          <a:ln w="28575">
            <a:solidFill>
              <a:srgbClr val="CCE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000" b="1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</a:t>
            </a:r>
            <a:r>
              <a:rPr kumimoji="0" lang="ko-KR" altLang="ko-KR" sz="20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4. 저장 목록을 만든 후 목록에 있는 내용을 파일에 저장하기</a:t>
            </a: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f_name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encoding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'UTF-8'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news_list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item-title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title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try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i.find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div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item-contents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).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get_text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except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f.write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\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37A6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f.close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8"/>
    </mc:Choice>
    <mc:Fallback xmlns="">
      <p:transition spd="slow" advTm="7014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7" y="1124744"/>
            <a:ext cx="8497486" cy="379036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707904" y="3861048"/>
            <a:ext cx="3384376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4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AJOU_PL_테마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JOU_PL_테마" id="{C3E4F196-BC0B-4A79-B4F6-2E3D3FEC0438}" vid="{4058E413-F722-433D-8134-98DC187E8D5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14251</TotalTime>
  <Words>1194</Words>
  <Application>Microsoft Office PowerPoint</Application>
  <PresentationFormat>화면 슬라이드 쇼(4:3)</PresentationFormat>
  <Paragraphs>448</Paragraphs>
  <Slides>80</Slides>
  <Notes>79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1" baseType="lpstr">
      <vt:lpstr>맑은 고딕</vt:lpstr>
      <vt:lpstr>Century Gothic</vt:lpstr>
      <vt:lpstr>Wingdings 2</vt:lpstr>
      <vt:lpstr>Arial</vt:lpstr>
      <vt:lpstr>함초롬돋움</vt:lpstr>
      <vt:lpstr>Wingdings</vt:lpstr>
      <vt:lpstr>Calibri</vt:lpstr>
      <vt:lpstr>Consolas</vt:lpstr>
      <vt:lpstr>HY강M</vt:lpstr>
      <vt:lpstr>Georgia</vt:lpstr>
      <vt:lpstr>1_AJOU_PL_테마</vt:lpstr>
      <vt:lpstr>PowerPoint 프레젠테이션</vt:lpstr>
      <vt:lpstr>웹크롤링 [1] </vt:lpstr>
      <vt:lpstr>PowerPoint 프레젠테이션</vt:lpstr>
      <vt:lpstr>웹크롤링 [2] </vt:lpstr>
      <vt:lpstr> Beautiful Soup, Selenium 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웹크롤링   기초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</dc:title>
  <dc:creator>gaia</dc:creator>
  <cp:lastModifiedBy>user</cp:lastModifiedBy>
  <cp:revision>3910</cp:revision>
  <cp:lastPrinted>2023-06-02T01:41:58Z</cp:lastPrinted>
  <dcterms:created xsi:type="dcterms:W3CDTF">2010-08-26T14:20:25Z</dcterms:created>
  <dcterms:modified xsi:type="dcterms:W3CDTF">2024-10-08T03:30:40Z</dcterms:modified>
</cp:coreProperties>
</file>